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89" r:id="rId3"/>
    <p:sldId id="390" r:id="rId4"/>
    <p:sldId id="393" r:id="rId5"/>
    <p:sldId id="394" r:id="rId6"/>
    <p:sldId id="395" r:id="rId7"/>
    <p:sldId id="39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91" r:id="rId18"/>
    <p:sldId id="392" r:id="rId19"/>
    <p:sldId id="346" r:id="rId20"/>
    <p:sldId id="347" r:id="rId21"/>
    <p:sldId id="348" r:id="rId22"/>
    <p:sldId id="368" r:id="rId23"/>
    <p:sldId id="369" r:id="rId24"/>
    <p:sldId id="370" r:id="rId25"/>
    <p:sldId id="371" r:id="rId26"/>
    <p:sldId id="372" r:id="rId27"/>
    <p:sldId id="373" r:id="rId28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BFFF"/>
    <a:srgbClr val="0000FF"/>
    <a:srgbClr val="8000FF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660" autoAdjust="0"/>
  </p:normalViewPr>
  <p:slideViewPr>
    <p:cSldViewPr showGuides="1">
      <p:cViewPr varScale="1">
        <p:scale>
          <a:sx n="69" d="100"/>
          <a:sy n="69" d="100"/>
        </p:scale>
        <p:origin x="9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77" cy="5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50" y="0"/>
            <a:ext cx="3076976" cy="5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29" y="4861151"/>
            <a:ext cx="5680444" cy="460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45"/>
            <a:ext cx="3076977" cy="51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50" y="9720645"/>
            <a:ext cx="3076976" cy="51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47" tIns="47924" rIns="95847" bIns="479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761C4B2-4555-411A-A12B-35BEF3185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82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7D98-7060-404D-8F0C-6D47DD3D5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E96AB-6E38-4DE6-9C3D-FB58A6143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3FCB-8864-4561-AF01-5B1162D56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073E-82F2-4F9B-AD6F-7ADA5A5DB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8E4A-BC2C-4E19-8FA1-13D72EA0D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155B-0866-4F31-B99E-08FC34E42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3E729-5B5E-4079-9C92-FD601AD4C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9365-24E5-40DA-A6D0-B68FC01DE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DEB0-BC3E-4284-A894-A9E80BAA1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87CC-D13A-4EF2-9477-031BD4F7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4CD9-8688-47DD-86BC-C2EA9F981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6019-2FAE-4F61-8A4E-306A21426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30E9-BD34-4680-89EB-3C245D5A0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80D82-72D8-4165-8709-2EFF94BCD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BDCA6C-BD81-45C1-B7B4-12C99DE20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0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9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67.pn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71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9.pn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0.pn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2.png"/><Relationship Id="rId4" Type="http://schemas.openxmlformats.org/officeDocument/2006/relationships/image" Target="../media/image8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35.png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496944" cy="4511994"/>
          </a:xfrm>
        </p:spPr>
        <p:txBody>
          <a:bodyPr/>
          <a:lstStyle/>
          <a:p>
            <a:pPr lvl="0" eaLnBrk="1" hangingPunct="1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методы исследования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Электронная, колебательная, вращательная спектроскопия</a:t>
            </a:r>
            <a:r>
              <a:rPr lang="en-US" sz="4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Долгопрудный, 15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2018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44624"/>
            <a:ext cx="82296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физико-технический институт 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(Государственный университет)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биологической физики</a:t>
            </a:r>
            <a:endParaRPr lang="en-US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A7E4F6-63A5-4DB0-94CA-43CD3F168F04}" type="slidenum">
              <a:rPr lang="ru-RU" smtClean="0"/>
              <a:pPr/>
              <a:t>10</a:t>
            </a:fld>
            <a:endParaRPr lang="ru-RU" dirty="0" smtClean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71550" y="1341438"/>
            <a:ext cx="143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latin typeface="Times New Roman" pitchFamily="18" charset="0"/>
              </a:rPr>
              <a:t>CCl</a:t>
            </a:r>
            <a:r>
              <a:rPr lang="en-US" sz="4400" b="1" i="1" baseline="-25000" dirty="0">
                <a:latin typeface="Times New Roman" pitchFamily="18" charset="0"/>
              </a:rPr>
              <a:t>4</a:t>
            </a:r>
            <a:endParaRPr lang="ru-RU" sz="4400" b="1" i="1" baseline="-25000" dirty="0">
              <a:latin typeface="Times New Roman" pitchFamily="18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627313" y="1196975"/>
          <a:ext cx="3887787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0" name="Формула" r:id="rId3" imgW="1295400" imgH="723900" progId="Equation.3">
                  <p:embed/>
                </p:oleObj>
              </mc:Choice>
              <mc:Fallback>
                <p:oleObj name="Формула" r:id="rId3" imgW="1295400" imgH="7239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196975"/>
                        <a:ext cx="3887787" cy="185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447925" y="342900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Расстояние между уровнями: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989263" y="4076700"/>
          <a:ext cx="31670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1" name="Формула" r:id="rId5" imgW="1219200" imgH="457200" progId="Equation.3">
                  <p:embed/>
                </p:oleObj>
              </mc:Choice>
              <mc:Fallback>
                <p:oleObj name="Формула" r:id="rId5" imgW="1219200" imgH="457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4076700"/>
                        <a:ext cx="31670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700338" y="5589588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Т.е. это - микроволны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C5CCB8-86D8-43A0-9508-5A5C82F33CD3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dirty="0" smtClean="0"/>
              <a:t>Молекулы типа симметричного волчка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76318"/>
              </p:ext>
            </p:extLst>
          </p:nvPr>
        </p:nvGraphicFramePr>
        <p:xfrm>
          <a:off x="611188" y="1700213"/>
          <a:ext cx="3096716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4" name="Формула" r:id="rId3" imgW="838200" imgH="241300" progId="Equation.3">
                  <p:embed/>
                </p:oleObj>
              </mc:Choice>
              <mc:Fallback>
                <p:oleObj name="Формула" r:id="rId3" imgW="838200" imgH="2413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3096716" cy="1362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3"/>
          <p:cNvGraphicFramePr>
            <a:graphicFrameLocks noChangeAspect="1"/>
          </p:cNvGraphicFramePr>
          <p:nvPr/>
        </p:nvGraphicFramePr>
        <p:xfrm>
          <a:off x="323850" y="4149725"/>
          <a:ext cx="5472113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5" name="Формула" r:id="rId5" imgW="1663700" imgH="711200" progId="Equation.3">
                  <p:embed/>
                </p:oleObj>
              </mc:Choice>
              <mc:Fallback>
                <p:oleObj name="Формула" r:id="rId5" imgW="1663700" imgH="711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149725"/>
                        <a:ext cx="5472113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143500" y="1052513"/>
            <a:ext cx="4000500" cy="300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EC430B-F4A5-43E9-BD62-501C7D69DAE4}" type="slidenum">
              <a:rPr lang="ru-RU" smtClean="0"/>
              <a:pPr/>
              <a:t>12</a:t>
            </a:fld>
            <a:endParaRPr lang="ru-RU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0527" y="188640"/>
            <a:ext cx="8784349" cy="3076080"/>
            <a:chOff x="281" y="300"/>
            <a:chExt cx="4249" cy="1292"/>
          </a:xfrm>
        </p:grpSpPr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281" y="300"/>
              <a:ext cx="42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/>
                <a:t>Выразим полную энергию через величину углового момента</a:t>
              </a:r>
            </a:p>
          </p:txBody>
        </p:sp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1674" y="542"/>
            <a:ext cx="2194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9" name="Формула" r:id="rId3" imgW="1104900" imgH="254000" progId="Equation.3">
                    <p:embed/>
                  </p:oleObj>
                </mc:Choice>
                <mc:Fallback>
                  <p:oleObj name="Формула" r:id="rId3" imgW="1104900" imgH="2540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4" y="542"/>
                          <a:ext cx="2194" cy="4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5" y="875"/>
              <a:ext cx="2299" cy="717"/>
              <a:chOff x="385" y="875"/>
              <a:chExt cx="2299" cy="717"/>
            </a:xfrm>
          </p:grpSpPr>
          <p:sp>
            <p:nvSpPr>
              <p:cNvPr id="9225" name="Text Box 7"/>
              <p:cNvSpPr txBox="1">
                <a:spLocks noChangeArrowheads="1"/>
              </p:cNvSpPr>
              <p:nvPr/>
            </p:nvSpPr>
            <p:spPr bwMode="auto">
              <a:xfrm>
                <a:off x="385" y="1207"/>
                <a:ext cx="163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dirty="0"/>
                  <a:t>Прибавляя и вычитая</a:t>
                </a:r>
              </a:p>
            </p:txBody>
          </p:sp>
          <p:graphicFrame>
            <p:nvGraphicFramePr>
              <p:cNvPr id="9220" name="Object 4"/>
              <p:cNvGraphicFramePr>
                <a:graphicFrameLocks noChangeAspect="1"/>
              </p:cNvGraphicFramePr>
              <p:nvPr/>
            </p:nvGraphicFramePr>
            <p:xfrm>
              <a:off x="2127" y="875"/>
              <a:ext cx="557" cy="7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50" name="Формула" r:id="rId5" imgW="292100" imgH="457200" progId="Equation.3">
                      <p:embed/>
                    </p:oleObj>
                  </mc:Choice>
                  <mc:Fallback>
                    <p:oleObj name="Формула" r:id="rId5" imgW="292100" imgH="4572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7" y="875"/>
                            <a:ext cx="557" cy="7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22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112853"/>
              </p:ext>
            </p:extLst>
          </p:nvPr>
        </p:nvGraphicFramePr>
        <p:xfrm>
          <a:off x="1187624" y="3429000"/>
          <a:ext cx="6768752" cy="330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1" name="Формула" r:id="rId7" imgW="2565400" imgH="1460500" progId="Equation.3">
                  <p:embed/>
                </p:oleObj>
              </mc:Choice>
              <mc:Fallback>
                <p:oleObj name="Формула" r:id="rId7" imgW="2565400" imgH="14605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429000"/>
                        <a:ext cx="6768752" cy="3305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8D5791-4046-41E6-9CCA-873D5620D3B0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ru-RU" sz="2800" b="1" dirty="0" smtClean="0"/>
              <a:t>В квантовом приближении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583482" y="692696"/>
          <a:ext cx="5977036" cy="173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4" name="Формула" r:id="rId3" imgW="1752600" imgH="508000" progId="Equation.3">
                  <p:embed/>
                </p:oleObj>
              </mc:Choice>
              <mc:Fallback>
                <p:oleObj name="Формула" r:id="rId3" imgW="1752600" imgH="508000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482" y="692696"/>
                        <a:ext cx="5977036" cy="173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971600" y="3068960"/>
          <a:ext cx="7151095" cy="96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5" name="Формула" r:id="rId5" imgW="1790700" imgH="241300" progId="Equation.3">
                  <p:embed/>
                </p:oleObj>
              </mc:Choice>
              <mc:Fallback>
                <p:oleObj name="Формула" r:id="rId5" imgW="1790700" imgH="2413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068960"/>
                        <a:ext cx="7151095" cy="965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323084" y="4221165"/>
            <a:ext cx="6497391" cy="1439115"/>
            <a:chOff x="2714" y="2160"/>
            <a:chExt cx="2583" cy="536"/>
          </a:xfrm>
        </p:grpSpPr>
        <p:graphicFrame>
          <p:nvGraphicFramePr>
            <p:cNvPr id="10245" name="Object 5"/>
            <p:cNvGraphicFramePr>
              <a:graphicFrameLocks noChangeAspect="1"/>
            </p:cNvGraphicFramePr>
            <p:nvPr/>
          </p:nvGraphicFramePr>
          <p:xfrm>
            <a:off x="3150" y="2160"/>
            <a:ext cx="214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46" name="Формула" r:id="rId7" imgW="1155700" imgH="431800" progId="Equation.3">
                    <p:embed/>
                  </p:oleObj>
                </mc:Choice>
                <mc:Fallback>
                  <p:oleObj name="Формула" r:id="rId7" imgW="1155700" imgH="4318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0" y="2160"/>
                          <a:ext cx="2147" cy="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2714" y="2294"/>
              <a:ext cx="3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/>
                <a:t>где</a:t>
              </a:r>
            </a:p>
          </p:txBody>
        </p:sp>
      </p:grp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95536" y="3861048"/>
          <a:ext cx="1584176" cy="2727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7" name="Формула" r:id="rId9" imgW="545863" imgH="939392" progId="Equation.3">
                  <p:embed/>
                </p:oleObj>
              </mc:Choice>
              <mc:Fallback>
                <p:oleObj name="Формула" r:id="rId9" imgW="545863" imgH="939392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861048"/>
                        <a:ext cx="1584176" cy="2727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2519958" y="2216770"/>
            <a:ext cx="720725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 b="1" i="1" dirty="0">
                <a:solidFill>
                  <a:srgbClr val="FF9933"/>
                </a:solidFill>
                <a:latin typeface="Times New Roman" pitchFamily="18" charset="0"/>
              </a:rPr>
              <a:t>B</a:t>
            </a:r>
            <a:endParaRPr lang="ru-RU" sz="4700" b="1" i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0250" name="Text Box 20"/>
          <p:cNvSpPr txBox="1">
            <a:spLocks noChangeArrowheads="1"/>
          </p:cNvSpPr>
          <p:nvPr/>
        </p:nvSpPr>
        <p:spPr bwMode="auto">
          <a:xfrm>
            <a:off x="4680198" y="2144762"/>
            <a:ext cx="720725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 b="1" i="1" dirty="0">
                <a:solidFill>
                  <a:srgbClr val="FF9933"/>
                </a:solidFill>
                <a:latin typeface="Times New Roman" pitchFamily="18" charset="0"/>
              </a:rPr>
              <a:t>A</a:t>
            </a:r>
            <a:endParaRPr lang="ru-RU" sz="4700" b="1" i="1" dirty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0251" name="Text Box 21"/>
          <p:cNvSpPr txBox="1">
            <a:spLocks noChangeArrowheads="1"/>
          </p:cNvSpPr>
          <p:nvPr/>
        </p:nvSpPr>
        <p:spPr bwMode="auto">
          <a:xfrm>
            <a:off x="6048350" y="2144762"/>
            <a:ext cx="720725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 b="1" i="1" dirty="0">
                <a:solidFill>
                  <a:srgbClr val="FF9933"/>
                </a:solidFill>
                <a:latin typeface="Times New Roman" pitchFamily="18" charset="0"/>
              </a:rPr>
              <a:t>B</a:t>
            </a:r>
            <a:endParaRPr lang="ru-RU" sz="4700" b="1" i="1" dirty="0">
              <a:solidFill>
                <a:srgbClr val="FF99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C7C2E-5E6B-44BF-A714-A506D9034B70}" type="slidenum">
              <a:rPr lang="ru-RU" smtClean="0"/>
              <a:pPr/>
              <a:t>14</a:t>
            </a:fld>
            <a:endParaRPr lang="ru-RU" dirty="0" smtClean="0"/>
          </a:p>
        </p:txBody>
      </p:sp>
      <p:pic>
        <p:nvPicPr>
          <p:cNvPr id="6" name="Рисунок 5" descr="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697286"/>
            <a:ext cx="6620112" cy="5046076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9769" y="44624"/>
          <a:ext cx="693050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3" name="Формула" r:id="rId4" imgW="1790700" imgH="241300" progId="Equation.3">
                  <p:embed/>
                </p:oleObj>
              </mc:Choice>
              <mc:Fallback>
                <p:oleObj name="Формула" r:id="rId4" imgW="1790700" imgH="24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9" y="44624"/>
                        <a:ext cx="693050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95536" y="2133824"/>
          <a:ext cx="3904322" cy="107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4" name="Формула" r:id="rId6" imgW="1155700" imgH="431800" progId="Equation.3">
                  <p:embed/>
                </p:oleObj>
              </mc:Choice>
              <mc:Fallback>
                <p:oleObj name="Формула" r:id="rId6" imgW="1155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33824"/>
                        <a:ext cx="3904322" cy="1079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691680" y="764704"/>
          <a:ext cx="1440160" cy="117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5" name="Формула" r:id="rId8" imgW="558720" imgH="457200" progId="Equation.3">
                  <p:embed/>
                </p:oleObj>
              </mc:Choice>
              <mc:Fallback>
                <p:oleObj name="Формула" r:id="rId8" imgW="5587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764704"/>
                        <a:ext cx="1440160" cy="1179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4572000" y="836711"/>
          <a:ext cx="1296144" cy="116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6" name="Формула" r:id="rId10" imgW="520560" imgH="469800" progId="Equation.3">
                  <p:embed/>
                </p:oleObj>
              </mc:Choice>
              <mc:Fallback>
                <p:oleObj name="Формула" r:id="rId10" imgW="52056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6711"/>
                        <a:ext cx="1296144" cy="1169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272848-94D8-4FC3-B880-9CE8D71AB84A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30175"/>
            <a:ext cx="8964612" cy="1138585"/>
          </a:xfrm>
        </p:spPr>
        <p:txBody>
          <a:bodyPr/>
          <a:lstStyle/>
          <a:p>
            <a:r>
              <a:rPr lang="ru-RU" sz="4000" b="1" dirty="0" smtClean="0"/>
              <a:t>Правила отбора для вращательных спектров</a:t>
            </a: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1" y="149349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dirty="0"/>
              <a:t>Фотон имеет спиновый угловой момент </a:t>
            </a:r>
            <a:r>
              <a:rPr lang="ru-RU" sz="2500" dirty="0">
                <a:sym typeface="Symbol" pitchFamily="18" charset="2"/>
              </a:rPr>
              <a:t></a:t>
            </a:r>
          </a:p>
          <a:p>
            <a:pPr>
              <a:spcBef>
                <a:spcPct val="50000"/>
              </a:spcBef>
            </a:pPr>
            <a:r>
              <a:rPr lang="ru-RU" sz="2500" dirty="0">
                <a:sym typeface="Symbol" pitchFamily="18" charset="2"/>
              </a:rPr>
              <a:t>При взаимодействии с молекулой во время вращательного перехода угловой момент молекулы меняется компенсирующим образом</a:t>
            </a:r>
          </a:p>
          <a:p>
            <a:pPr>
              <a:spcBef>
                <a:spcPct val="50000"/>
              </a:spcBef>
            </a:pPr>
            <a:r>
              <a:rPr lang="ru-RU" sz="2500" dirty="0">
                <a:sym typeface="Symbol" pitchFamily="18" charset="2"/>
              </a:rPr>
              <a:t>Поэтому правило отбора для вращательных переходов:</a:t>
            </a: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3600" b="1" i="1" dirty="0">
                <a:latin typeface="Times New Roman" pitchFamily="18" charset="0"/>
                <a:sym typeface="Symbol" pitchFamily="18" charset="2"/>
              </a:rPr>
              <a:t> J = </a:t>
            </a:r>
            <a:r>
              <a:rPr lang="ru-RU" sz="3600" b="1" i="1" dirty="0"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sz="3600" b="1" i="1" dirty="0">
                <a:latin typeface="Times New Roman" pitchFamily="18" charset="0"/>
                <a:sym typeface="Symbol" pitchFamily="18" charset="2"/>
              </a:rPr>
              <a:t> 1 </a:t>
            </a:r>
            <a:endParaRPr lang="ru-RU" sz="3600" b="1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1749" name="Text Box 14"/>
          <p:cNvSpPr txBox="1">
            <a:spLocks noChangeArrowheads="1"/>
          </p:cNvSpPr>
          <p:nvPr/>
        </p:nvSpPr>
        <p:spPr bwMode="auto">
          <a:xfrm>
            <a:off x="1" y="4760565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dirty="0"/>
              <a:t>Свет не может ускорять вращение симметричного волчка вокруг оси симметрии, поэтому </a:t>
            </a:r>
            <a:endParaRPr lang="ru-RU" sz="25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3600" b="1" i="1" dirty="0">
                <a:latin typeface="Times New Roman" pitchFamily="18" charset="0"/>
                <a:sym typeface="Symbol" pitchFamily="18" charset="2"/>
              </a:rPr>
              <a:t> K = </a:t>
            </a:r>
            <a:r>
              <a:rPr lang="ru-RU" sz="3600" b="1" i="1" dirty="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3600" b="1" i="1" dirty="0">
                <a:latin typeface="Times New Roman" pitchFamily="18" charset="0"/>
                <a:sym typeface="Symbol" pitchFamily="18" charset="2"/>
              </a:rPr>
              <a:t> </a:t>
            </a:r>
            <a:endParaRPr lang="ru-RU" sz="3600" b="1" i="1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A1796-B5FC-4810-B95C-9F32D7432F5B}" type="slidenum">
              <a:rPr lang="ru-RU" smtClean="0"/>
              <a:pPr/>
              <a:t>16</a:t>
            </a:fld>
            <a:endParaRPr lang="ru-RU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528154"/>
              </p:ext>
            </p:extLst>
          </p:nvPr>
        </p:nvGraphicFramePr>
        <p:xfrm>
          <a:off x="5004048" y="908720"/>
          <a:ext cx="3182745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6" name="Equation" r:id="rId3" imgW="965200" imgH="647700" progId="Equation.3">
                  <p:embed/>
                </p:oleObj>
              </mc:Choice>
              <mc:Fallback>
                <p:oleObj name="Equation" r:id="rId3" imgW="965200" imgH="647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908720"/>
                        <a:ext cx="3182745" cy="20162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859338" y="3429000"/>
            <a:ext cx="36004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dirty="0"/>
              <a:t>Спектр состоит из серий линий с частотами</a:t>
            </a:r>
            <a:endParaRPr lang="ru-RU" sz="21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  <a:sym typeface="Symbol" pitchFamily="18" charset="2"/>
              </a:rPr>
              <a:t>2В, 4В, 6В, …</a:t>
            </a:r>
            <a:r>
              <a:rPr lang="en-US" sz="2800" b="1" i="1" dirty="0">
                <a:latin typeface="Times New Roman" pitchFamily="18" charset="0"/>
                <a:sym typeface="Symbol" pitchFamily="18" charset="2"/>
              </a:rPr>
              <a:t> </a:t>
            </a:r>
            <a:endParaRPr lang="ru-RU" sz="2800" b="1" i="1" dirty="0">
              <a:latin typeface="Times New Roman" pitchFamily="18" charset="0"/>
              <a:sym typeface="Symbol" pitchFamily="18" charset="2"/>
            </a:endParaRPr>
          </a:p>
          <a:p>
            <a:r>
              <a:rPr lang="ru-RU" sz="2100" dirty="0"/>
              <a:t>И расстоянием между линиями</a:t>
            </a:r>
            <a:r>
              <a:rPr lang="ru-RU" sz="2800" dirty="0"/>
              <a:t> </a:t>
            </a:r>
            <a:r>
              <a:rPr lang="ru-RU" sz="2800" b="1" i="1" dirty="0">
                <a:latin typeface="Times New Roman" pitchFamily="18" charset="0"/>
              </a:rPr>
              <a:t>2В</a:t>
            </a:r>
            <a:endParaRPr lang="ru-RU" sz="2800" b="1" i="1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9894"/>
            <a:ext cx="4209549" cy="657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ИНТЕСИВНОСТЬ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42" y="1643020"/>
            <a:ext cx="3883270" cy="137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9724" y="2147054"/>
            <a:ext cx="20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ЗАСЕЛЕННОСТЬ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20771" y="3020420"/>
            <a:ext cx="187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ВЫРОЖДЕНИЕ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4" y="3541636"/>
            <a:ext cx="2619538" cy="139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40" y="3840574"/>
            <a:ext cx="4196843" cy="1873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02" y="5532160"/>
            <a:ext cx="1985175" cy="116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049" y="5726160"/>
            <a:ext cx="817425" cy="9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ЦЕНТРОБЕЖНОЕ ВОЗМУЩЕНИЕ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5908" y="1916832"/>
            <a:ext cx="679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ПРОЯВЛЯЕТСЯ КАК УМЕНЬШЕНИЕ РАССТОЯНИЯ МЕЖДУ </a:t>
            </a:r>
          </a:p>
          <a:p>
            <a:r>
              <a:rPr lang="ru-RU" dirty="0" smtClean="0"/>
              <a:t>БЛИЖНИМИ ЛИНИЯМИ ПРИ УВЕЛИЧЕНИИ </a:t>
            </a:r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97544" y="2720789"/>
            <a:ext cx="4000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612094" y="2720789"/>
            <a:ext cx="4000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altLang="ru-RU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897594" y="2847789"/>
            <a:ext cx="1714500" cy="279400"/>
          </a:xfrm>
          <a:custGeom>
            <a:avLst/>
            <a:gdLst>
              <a:gd name="T0" fmla="*/ 0 w 1440"/>
              <a:gd name="T1" fmla="*/ 161289994 h 176"/>
              <a:gd name="T2" fmla="*/ 120967509 w 1440"/>
              <a:gd name="T3" fmla="*/ 40322498 h 176"/>
              <a:gd name="T4" fmla="*/ 483870034 w 1440"/>
              <a:gd name="T5" fmla="*/ 403224959 h 176"/>
              <a:gd name="T6" fmla="*/ 725804952 w 1440"/>
              <a:gd name="T7" fmla="*/ 40322498 h 176"/>
              <a:gd name="T8" fmla="*/ 1088707528 w 1440"/>
              <a:gd name="T9" fmla="*/ 403224959 h 176"/>
              <a:gd name="T10" fmla="*/ 1330642446 w 1440"/>
              <a:gd name="T11" fmla="*/ 40322498 h 176"/>
              <a:gd name="T12" fmla="*/ 1693545219 w 1440"/>
              <a:gd name="T13" fmla="*/ 403224959 h 176"/>
              <a:gd name="T14" fmla="*/ 1935480137 w 1440"/>
              <a:gd name="T15" fmla="*/ 40322498 h 176"/>
              <a:gd name="T16" fmla="*/ 2147483647 w 1440"/>
              <a:gd name="T17" fmla="*/ 403224959 h 176"/>
              <a:gd name="T18" fmla="*/ 2147483647 w 1440"/>
              <a:gd name="T19" fmla="*/ 40322498 h 176"/>
              <a:gd name="T20" fmla="*/ 2147483647 w 1440"/>
              <a:gd name="T21" fmla="*/ 403224959 h 176"/>
              <a:gd name="T22" fmla="*/ 2147483647 w 1440"/>
              <a:gd name="T23" fmla="*/ 40322498 h 176"/>
              <a:gd name="T24" fmla="*/ 2147483647 w 1440"/>
              <a:gd name="T25" fmla="*/ 403224959 h 176"/>
              <a:gd name="T26" fmla="*/ 2147483647 w 1440"/>
              <a:gd name="T27" fmla="*/ 282257501 h 1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0"/>
              <a:gd name="T43" fmla="*/ 0 h 176"/>
              <a:gd name="T44" fmla="*/ 1440 w 1440"/>
              <a:gd name="T45" fmla="*/ 176 h 1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0" h="176">
                <a:moveTo>
                  <a:pt x="0" y="64"/>
                </a:moveTo>
                <a:cubicBezTo>
                  <a:pt x="8" y="32"/>
                  <a:pt x="16" y="0"/>
                  <a:pt x="48" y="16"/>
                </a:cubicBezTo>
                <a:cubicBezTo>
                  <a:pt x="80" y="32"/>
                  <a:pt x="152" y="160"/>
                  <a:pt x="192" y="160"/>
                </a:cubicBezTo>
                <a:cubicBezTo>
                  <a:pt x="232" y="160"/>
                  <a:pt x="248" y="16"/>
                  <a:pt x="288" y="16"/>
                </a:cubicBezTo>
                <a:cubicBezTo>
                  <a:pt x="328" y="16"/>
                  <a:pt x="392" y="160"/>
                  <a:pt x="432" y="160"/>
                </a:cubicBezTo>
                <a:cubicBezTo>
                  <a:pt x="472" y="160"/>
                  <a:pt x="488" y="16"/>
                  <a:pt x="528" y="16"/>
                </a:cubicBezTo>
                <a:cubicBezTo>
                  <a:pt x="568" y="16"/>
                  <a:pt x="632" y="160"/>
                  <a:pt x="672" y="160"/>
                </a:cubicBezTo>
                <a:cubicBezTo>
                  <a:pt x="712" y="160"/>
                  <a:pt x="728" y="16"/>
                  <a:pt x="768" y="16"/>
                </a:cubicBezTo>
                <a:cubicBezTo>
                  <a:pt x="808" y="16"/>
                  <a:pt x="872" y="160"/>
                  <a:pt x="912" y="160"/>
                </a:cubicBezTo>
                <a:cubicBezTo>
                  <a:pt x="952" y="160"/>
                  <a:pt x="968" y="16"/>
                  <a:pt x="1008" y="16"/>
                </a:cubicBezTo>
                <a:cubicBezTo>
                  <a:pt x="1048" y="16"/>
                  <a:pt x="1112" y="160"/>
                  <a:pt x="1152" y="160"/>
                </a:cubicBezTo>
                <a:cubicBezTo>
                  <a:pt x="1192" y="160"/>
                  <a:pt x="1208" y="16"/>
                  <a:pt x="1248" y="16"/>
                </a:cubicBezTo>
                <a:cubicBezTo>
                  <a:pt x="1288" y="16"/>
                  <a:pt x="1360" y="144"/>
                  <a:pt x="1392" y="160"/>
                </a:cubicBezTo>
                <a:cubicBezTo>
                  <a:pt x="1424" y="176"/>
                  <a:pt x="1432" y="120"/>
                  <a:pt x="1440" y="112"/>
                </a:cubicBezTo>
              </a:path>
            </a:pathLst>
          </a:custGeom>
          <a:noFill/>
          <a:ln w="762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87" y="3037705"/>
            <a:ext cx="4551629" cy="99328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250754" y="4402109"/>
            <a:ext cx="6849637" cy="721680"/>
            <a:chOff x="1250755" y="4402109"/>
            <a:chExt cx="6273572" cy="72168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626" y="4402109"/>
              <a:ext cx="5833701" cy="72168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755" y="4456785"/>
              <a:ext cx="268583" cy="46172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057" y="5178905"/>
            <a:ext cx="1885467" cy="1299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59" y="5644127"/>
            <a:ext cx="28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ЖЕСТКОСТЬ РОТАТОРА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64524" y="6174889"/>
            <a:ext cx="329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КОЛЕБАТЕЛЬНАЯ ЧАСТОТА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1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119066-C2A9-42AF-8C88-582B1BF29B89}" type="slidenum">
              <a:rPr lang="ru-RU" smtClean="0"/>
              <a:pPr/>
              <a:t>19</a:t>
            </a:fld>
            <a:endParaRPr lang="ru-RU" dirty="0" smtClean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Спектроскопия комбинационного рассеяния</a:t>
            </a:r>
          </a:p>
        </p:txBody>
      </p:sp>
      <p:pic>
        <p:nvPicPr>
          <p:cNvPr id="119810" name="Picture 2" descr="http://www.kosi.com/Raman_Spectroscopy/images/tutorial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 bwMode="auto">
          <a:xfrm>
            <a:off x="611560" y="2060848"/>
            <a:ext cx="75748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dirty="0" err="1" smtClean="0"/>
              <a:t>Приближение</a:t>
            </a:r>
            <a:r>
              <a:rPr lang="uk-UA" dirty="0" smtClean="0"/>
              <a:t> </a:t>
            </a:r>
            <a:r>
              <a:rPr lang="uk-UA" dirty="0" err="1" smtClean="0"/>
              <a:t>Борна-</a:t>
            </a:r>
            <a:r>
              <a:rPr lang="uk-UA" dirty="0" smtClean="0"/>
              <a:t> </a:t>
            </a:r>
            <a:r>
              <a:rPr lang="uk-UA" dirty="0" err="1" smtClean="0"/>
              <a:t>Опенгеймера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21" y="2276872"/>
            <a:ext cx="5832648" cy="83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81" y="3567174"/>
            <a:ext cx="2165692" cy="65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59" y="1959706"/>
            <a:ext cx="433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Гомильтониан</a:t>
            </a:r>
            <a:r>
              <a:rPr lang="ru-RU" dirty="0" smtClean="0"/>
              <a:t> молекулярной системы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59" y="316615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фиксированных ядер</a:t>
            </a:r>
            <a:endParaRPr lang="ru-RU" dirty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65" y="3598864"/>
            <a:ext cx="2922109" cy="61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59" y="446847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 ядер</a:t>
            </a:r>
            <a:endParaRPr lang="ru-RU" dirty="0"/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23" y="4924806"/>
            <a:ext cx="2906382" cy="61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01" y="4882205"/>
            <a:ext cx="1993635" cy="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45" y="5576192"/>
            <a:ext cx="2933026" cy="5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3D4B44-A684-45C7-B35D-7238FB22409C}" type="slidenum">
              <a:rPr lang="ru-RU" smtClean="0"/>
              <a:pPr/>
              <a:t>20</a:t>
            </a:fld>
            <a:endParaRPr lang="ru-RU" dirty="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98525" y="1557338"/>
            <a:ext cx="7705725" cy="3824287"/>
            <a:chOff x="566" y="981"/>
            <a:chExt cx="4854" cy="2409"/>
          </a:xfrm>
        </p:grpSpPr>
        <p:sp>
          <p:nvSpPr>
            <p:cNvPr id="12297" name="Text Box 8"/>
            <p:cNvSpPr txBox="1">
              <a:spLocks noChangeArrowheads="1"/>
            </p:cNvSpPr>
            <p:nvPr/>
          </p:nvSpPr>
          <p:spPr bwMode="auto">
            <a:xfrm>
              <a:off x="566" y="981"/>
              <a:ext cx="4854" cy="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/>
                <a:t>Комбинационное рассеяние – </a:t>
              </a:r>
              <a:r>
                <a:rPr lang="ru-RU" dirty="0" err="1"/>
                <a:t>двухфотонный</a:t>
              </a:r>
              <a:r>
                <a:rPr lang="ru-RU" dirty="0"/>
                <a:t> процесс, поэтому правило отбора :</a:t>
              </a:r>
              <a:r>
                <a:rPr lang="ru-RU" sz="2800" dirty="0"/>
                <a:t> </a:t>
              </a:r>
              <a:r>
                <a:rPr lang="ru-RU" sz="2800" b="1" i="1" dirty="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800" b="1" i="1" dirty="0">
                  <a:latin typeface="Times New Roman" pitchFamily="18" charset="0"/>
                  <a:sym typeface="Symbol" pitchFamily="18" charset="2"/>
                </a:rPr>
                <a:t>J = </a:t>
              </a:r>
              <a:r>
                <a:rPr lang="ru-RU" sz="2800" b="1" i="1" dirty="0">
                  <a:latin typeface="Times New Roman" pitchFamily="18" charset="0"/>
                  <a:sym typeface="Symbol" pitchFamily="18" charset="2"/>
                </a:rPr>
                <a:t></a:t>
              </a:r>
              <a:r>
                <a:rPr lang="en-US" sz="2800" b="1" i="1" dirty="0">
                  <a:latin typeface="Times New Roman" pitchFamily="18" charset="0"/>
                  <a:sym typeface="Symbol" pitchFamily="18" charset="2"/>
                </a:rPr>
                <a:t> 2</a:t>
              </a:r>
            </a:p>
            <a:p>
              <a:pPr>
                <a:spcBef>
                  <a:spcPct val="50000"/>
                </a:spcBef>
              </a:pPr>
              <a:r>
                <a:rPr lang="ru-RU" sz="2800" b="1" i="1" dirty="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800" b="1" i="1" dirty="0">
                  <a:latin typeface="Times New Roman" pitchFamily="18" charset="0"/>
                  <a:sym typeface="Symbol" pitchFamily="18" charset="2"/>
                </a:rPr>
                <a:t>J = +2</a:t>
              </a:r>
              <a:r>
                <a:rPr lang="en-US" sz="2800" b="1" i="1" dirty="0">
                  <a:sym typeface="Symbol" pitchFamily="18" charset="2"/>
                </a:rPr>
                <a:t> </a:t>
              </a:r>
              <a:r>
                <a:rPr lang="en-US" dirty="0">
                  <a:sym typeface="Symbol" pitchFamily="18" charset="2"/>
                </a:rPr>
                <a:t>– </a:t>
              </a:r>
              <a:r>
                <a:rPr lang="ru-RU" dirty="0">
                  <a:sym typeface="Symbol" pitchFamily="18" charset="2"/>
                </a:rPr>
                <a:t>молекула нагревается (Стокс)</a:t>
              </a:r>
            </a:p>
            <a:p>
              <a:pPr>
                <a:spcBef>
                  <a:spcPct val="50000"/>
                </a:spcBef>
              </a:pPr>
              <a:r>
                <a:rPr lang="ru-RU" dirty="0">
                  <a:sym typeface="Symbol" pitchFamily="18" charset="2"/>
                </a:rPr>
                <a:t>			для</a:t>
              </a:r>
            </a:p>
            <a:p>
              <a:pPr>
                <a:spcBef>
                  <a:spcPct val="50000"/>
                </a:spcBef>
              </a:pPr>
              <a:endParaRPr lang="ru-RU" dirty="0">
                <a:sym typeface="Symbol" pitchFamily="18" charset="2"/>
              </a:endParaRPr>
            </a:p>
            <a:p>
              <a:pPr>
                <a:spcBef>
                  <a:spcPct val="50000"/>
                </a:spcBef>
              </a:pPr>
              <a:r>
                <a:rPr lang="ru-RU" sz="2800" b="1" i="1" dirty="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800" b="1" i="1" dirty="0">
                  <a:latin typeface="Times New Roman" pitchFamily="18" charset="0"/>
                  <a:sym typeface="Symbol" pitchFamily="18" charset="2"/>
                </a:rPr>
                <a:t>J = </a:t>
              </a:r>
              <a:r>
                <a:rPr lang="ru-RU" sz="2800" b="1" i="1" dirty="0">
                  <a:latin typeface="Times New Roman" pitchFamily="18" charset="0"/>
                  <a:sym typeface="Symbol" pitchFamily="18" charset="2"/>
                </a:rPr>
                <a:t>-</a:t>
              </a:r>
              <a:r>
                <a:rPr lang="en-US" sz="2800" b="1" i="1" dirty="0">
                  <a:latin typeface="Times New Roman" pitchFamily="18" charset="0"/>
                  <a:sym typeface="Symbol" pitchFamily="18" charset="2"/>
                </a:rPr>
                <a:t>2 </a:t>
              </a:r>
              <a:r>
                <a:rPr lang="en-US" dirty="0">
                  <a:sym typeface="Symbol" pitchFamily="18" charset="2"/>
                </a:rPr>
                <a:t>– </a:t>
              </a:r>
              <a:r>
                <a:rPr lang="ru-RU" dirty="0">
                  <a:sym typeface="Symbol" pitchFamily="18" charset="2"/>
                </a:rPr>
                <a:t>молекула охлаждается (</a:t>
              </a:r>
              <a:r>
                <a:rPr lang="ru-RU" dirty="0" err="1">
                  <a:sym typeface="Symbol" pitchFamily="18" charset="2"/>
                </a:rPr>
                <a:t>Антистокс</a:t>
              </a:r>
              <a:r>
                <a:rPr lang="ru-RU" dirty="0">
                  <a:sym typeface="Symbol" pitchFamily="18" charset="2"/>
                </a:rPr>
                <a:t>)</a:t>
              </a:r>
            </a:p>
            <a:p>
              <a:pPr>
                <a:spcBef>
                  <a:spcPct val="50000"/>
                </a:spcBef>
              </a:pPr>
              <a:endParaRPr lang="ru-RU" sz="1000" dirty="0">
                <a:sym typeface="Symbol" pitchFamily="18" charset="2"/>
              </a:endParaRPr>
            </a:p>
            <a:p>
              <a:pPr>
                <a:spcBef>
                  <a:spcPct val="50000"/>
                </a:spcBef>
              </a:pPr>
              <a:r>
                <a:rPr lang="ru-RU" sz="2100" dirty="0">
                  <a:sym typeface="Symbol" pitchFamily="18" charset="2"/>
                </a:rPr>
                <a:t>			 для</a:t>
              </a:r>
            </a:p>
          </p:txBody>
        </p:sp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567" y="1933"/>
            <a:ext cx="1739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92" name="Формула" r:id="rId3" imgW="1231366" imgH="228501" progId="Equation.3">
                    <p:embed/>
                  </p:oleObj>
                </mc:Choice>
                <mc:Fallback>
                  <p:oleObj name="Формула" r:id="rId3" imgW="1231366" imgH="228501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933"/>
                          <a:ext cx="1739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2744" y="1933"/>
            <a:ext cx="950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93" name="Формула" r:id="rId5" imgW="672516" imgH="177646" progId="Equation.3">
                    <p:embed/>
                  </p:oleObj>
                </mc:Choice>
                <mc:Fallback>
                  <p:oleObj name="Формула" r:id="rId5" imgW="672516" imgH="177646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1933"/>
                          <a:ext cx="950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621" y="3067"/>
            <a:ext cx="1721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94" name="Формула" r:id="rId7" imgW="1219200" imgH="228600" progId="Equation.3">
                    <p:embed/>
                  </p:oleObj>
                </mc:Choice>
                <mc:Fallback>
                  <p:oleObj name="Формула" r:id="rId7" imgW="1219200" imgH="2286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" y="3067"/>
                          <a:ext cx="1721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2789" y="3067"/>
            <a:ext cx="950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95" name="Формула" r:id="rId9" imgW="672516" imgH="177646" progId="Equation.3">
                    <p:embed/>
                  </p:oleObj>
                </mc:Choice>
                <mc:Fallback>
                  <p:oleObj name="Формула" r:id="rId9" imgW="672516" imgH="177646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3067"/>
                          <a:ext cx="950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Вращательные спектры </a:t>
            </a:r>
            <a:br>
              <a:rPr lang="ru-RU" sz="3200" smtClean="0"/>
            </a:br>
            <a:r>
              <a:rPr lang="ru-RU" sz="3200" smtClean="0"/>
              <a:t>комбинационного рассеяния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24" name="Picture 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772816"/>
            <a:ext cx="39338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E1AB9-02E4-4382-B20B-AA7DBB5BDBB0}" type="slidenum">
              <a:rPr lang="ru-RU" smtClean="0"/>
              <a:pPr/>
              <a:t>21</a:t>
            </a:fld>
            <a:endParaRPr lang="ru-RU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95513" y="44450"/>
            <a:ext cx="5184775" cy="1695450"/>
            <a:chOff x="567" y="210"/>
            <a:chExt cx="3266" cy="1068"/>
          </a:xfrm>
        </p:grpSpPr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612" y="210"/>
              <a:ext cx="3221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 i="1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800" b="1" i="1">
                  <a:latin typeface="Times New Roman" pitchFamily="18" charset="0"/>
                  <a:sym typeface="Symbol" pitchFamily="18" charset="2"/>
                </a:rPr>
                <a:t>J = +2</a:t>
              </a:r>
              <a:r>
                <a:rPr lang="en-US" sz="1800" b="1" i="1">
                  <a:sym typeface="Symbol" pitchFamily="18" charset="2"/>
                </a:rPr>
                <a:t> </a:t>
              </a:r>
              <a:r>
                <a:rPr lang="en-US" sz="1800">
                  <a:sym typeface="Symbol" pitchFamily="18" charset="2"/>
                </a:rPr>
                <a:t>– </a:t>
              </a:r>
              <a:r>
                <a:rPr lang="ru-RU" sz="1800">
                  <a:sym typeface="Symbol" pitchFamily="18" charset="2"/>
                </a:rPr>
                <a:t>молекула нагревается (Стокс)</a:t>
              </a:r>
            </a:p>
            <a:p>
              <a:pPr>
                <a:spcBef>
                  <a:spcPct val="50000"/>
                </a:spcBef>
              </a:pPr>
              <a:r>
                <a:rPr lang="ru-RU" sz="1800">
                  <a:sym typeface="Symbol" pitchFamily="18" charset="2"/>
                </a:rPr>
                <a:t>			для</a:t>
              </a:r>
            </a:p>
            <a:p>
              <a:pPr>
                <a:spcBef>
                  <a:spcPct val="50000"/>
                </a:spcBef>
              </a:pPr>
              <a:r>
                <a:rPr lang="ru-RU" sz="1800" b="1" i="1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800" b="1" i="1">
                  <a:latin typeface="Times New Roman" pitchFamily="18" charset="0"/>
                  <a:sym typeface="Symbol" pitchFamily="18" charset="2"/>
                </a:rPr>
                <a:t>J = </a:t>
              </a:r>
              <a:r>
                <a:rPr lang="ru-RU" sz="1800" b="1" i="1">
                  <a:latin typeface="Times New Roman" pitchFamily="18" charset="0"/>
                  <a:sym typeface="Symbol" pitchFamily="18" charset="2"/>
                </a:rPr>
                <a:t>-</a:t>
              </a:r>
              <a:r>
                <a:rPr lang="en-US" sz="1800" b="1" i="1">
                  <a:latin typeface="Times New Roman" pitchFamily="18" charset="0"/>
                  <a:sym typeface="Symbol" pitchFamily="18" charset="2"/>
                </a:rPr>
                <a:t>2 </a:t>
              </a:r>
              <a:r>
                <a:rPr lang="en-US" sz="1800">
                  <a:sym typeface="Symbol" pitchFamily="18" charset="2"/>
                </a:rPr>
                <a:t>– </a:t>
              </a:r>
              <a:r>
                <a:rPr lang="ru-RU" sz="1800">
                  <a:sym typeface="Symbol" pitchFamily="18" charset="2"/>
                </a:rPr>
                <a:t>молекула охлаждается (Антистокс)</a:t>
              </a:r>
            </a:p>
            <a:p>
              <a:pPr>
                <a:spcBef>
                  <a:spcPct val="50000"/>
                </a:spcBef>
              </a:pPr>
              <a:r>
                <a:rPr lang="ru-RU" sz="1800">
                  <a:sym typeface="Symbol" pitchFamily="18" charset="2"/>
                </a:rPr>
                <a:t>			 для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567" y="437"/>
            <a:ext cx="1633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17" name="Формула" r:id="rId4" imgW="1231366" imgH="228501" progId="Equation.3">
                    <p:embed/>
                  </p:oleObj>
                </mc:Choice>
                <mc:Fallback>
                  <p:oleObj name="Формула" r:id="rId4" imgW="1231366" imgH="228501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437"/>
                          <a:ext cx="1633" cy="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2699" y="458"/>
            <a:ext cx="862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18" name="Формула" r:id="rId6" imgW="672516" imgH="177646" progId="Equation.3">
                    <p:embed/>
                  </p:oleObj>
                </mc:Choice>
                <mc:Fallback>
                  <p:oleObj name="Формула" r:id="rId6" imgW="672516" imgH="177646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458"/>
                          <a:ext cx="862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4"/>
            <p:cNvGraphicFramePr>
              <a:graphicFrameLocks noChangeAspect="1"/>
            </p:cNvGraphicFramePr>
            <p:nvPr/>
          </p:nvGraphicFramePr>
          <p:xfrm>
            <a:off x="748" y="981"/>
            <a:ext cx="1585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19" name="Формула" r:id="rId8" imgW="1219200" imgH="228600" progId="Equation.3">
                    <p:embed/>
                  </p:oleObj>
                </mc:Choice>
                <mc:Fallback>
                  <p:oleObj name="Формула" r:id="rId8" imgW="1219200" imgH="2286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981"/>
                          <a:ext cx="1585" cy="2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2768" y="981"/>
            <a:ext cx="838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20" name="Формула" r:id="rId10" imgW="672516" imgH="177646" progId="Equation.3">
                    <p:embed/>
                  </p:oleObj>
                </mc:Choice>
                <mc:Fallback>
                  <p:oleObj name="Формула" r:id="rId10" imgW="672516" imgH="177646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" y="981"/>
                          <a:ext cx="838" cy="2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323850" y="4292600"/>
            <a:ext cx="24479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b="1" i="1">
                <a:latin typeface="Times New Roman" pitchFamily="18" charset="0"/>
              </a:rPr>
              <a:t>6В, 10В, 14В, …</a:t>
            </a:r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6443663" y="4292600"/>
            <a:ext cx="24479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b="1" i="1">
                <a:latin typeface="Times New Roman" pitchFamily="18" charset="0"/>
              </a:rPr>
              <a:t>6В, 10В, 14В,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82807-EEFE-4AD1-915B-802F0562E693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sz="3200" smtClean="0"/>
              <a:t>Колебательная спектроскопия</a:t>
            </a:r>
            <a:br>
              <a:rPr lang="ru-RU" sz="3200" smtClean="0"/>
            </a:br>
            <a:r>
              <a:rPr lang="ru-RU" sz="3200" smtClean="0"/>
              <a:t>Колебания двухатомных молекул</a:t>
            </a:r>
          </a:p>
        </p:txBody>
      </p:sp>
      <p:pic>
        <p:nvPicPr>
          <p:cNvPr id="14343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188" y="3375025"/>
            <a:ext cx="3476625" cy="514350"/>
          </a:xfrm>
          <a:noFill/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187450" y="1111250"/>
          <a:ext cx="17811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7" name="Точечный рисунок" r:id="rId4" imgW="1257476" imgH="885949" progId="PBrush">
                  <p:embed/>
                </p:oleObj>
              </mc:Choice>
              <mc:Fallback>
                <p:oleObj name="Точечный рисунок" r:id="rId4" imgW="1257476" imgH="88594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11250"/>
                        <a:ext cx="1781175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23"/>
          <p:cNvSpPr>
            <a:spLocks noChangeArrowheads="1"/>
          </p:cNvSpPr>
          <p:nvPr/>
        </p:nvSpPr>
        <p:spPr bwMode="auto">
          <a:xfrm>
            <a:off x="107950" y="5313363"/>
            <a:ext cx="457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The Quantum mechanical harmonic oscillator. Individual energy levels with superimposed wavefunctions. Note that there is a finite probability to find the wafefunction outside the classical boundaries.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87900" y="1327150"/>
            <a:ext cx="4176713" cy="1116013"/>
            <a:chOff x="3016" y="981"/>
            <a:chExt cx="2631" cy="703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3379" y="981"/>
            <a:ext cx="1679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48" name="Формула" r:id="rId6" imgW="1244600" imgH="393700" progId="Equation.3">
                    <p:embed/>
                  </p:oleObj>
                </mc:Choice>
                <mc:Fallback>
                  <p:oleObj name="Формула" r:id="rId6" imgW="12446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981"/>
                          <a:ext cx="1679" cy="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7" name="Text Box 28"/>
            <p:cNvSpPr txBox="1">
              <a:spLocks noChangeArrowheads="1"/>
            </p:cNvSpPr>
            <p:nvPr/>
          </p:nvSpPr>
          <p:spPr bwMode="auto">
            <a:xfrm>
              <a:off x="3016" y="1434"/>
              <a:ext cx="26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k</a:t>
              </a:r>
              <a:r>
                <a:rPr lang="ru-RU"/>
                <a:t> – силовая постоянная связи</a:t>
              </a:r>
            </a:p>
          </p:txBody>
        </p:sp>
      </p:grpSp>
      <p:graphicFrame>
        <p:nvGraphicFramePr>
          <p:cNvPr id="1433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83238" y="2693988"/>
          <a:ext cx="2276475" cy="34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9" name="Equation" r:id="rId8" imgW="1028700" imgH="1574800" progId="">
                  <p:embed/>
                </p:oleObj>
              </mc:Choice>
              <mc:Fallback>
                <p:oleObj name="Equation" r:id="rId8" imgW="1028700" imgH="15748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2693988"/>
                        <a:ext cx="2276475" cy="348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94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13552"/>
            <a:ext cx="4286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5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FB8A84-077F-4650-947F-D6D7A67087D3}" type="slidenum">
              <a:rPr lang="ru-RU" smtClean="0"/>
              <a:pPr/>
              <a:t>23</a:t>
            </a:fld>
            <a:endParaRPr 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8720"/>
            <a:ext cx="5790126" cy="4313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492" y="5222205"/>
            <a:ext cx="1262470" cy="4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C21AF9-D00E-4069-BCF1-361F2DB39923}" type="slidenum">
              <a:rPr lang="ru-RU" smtClean="0"/>
              <a:pPr/>
              <a:t>24</a:t>
            </a:fld>
            <a:endParaRPr lang="ru-RU" smtClean="0"/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8115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923928" y="548680"/>
            <a:ext cx="5004048" cy="586314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Типичная жесткость </a:t>
            </a:r>
            <a:r>
              <a:rPr lang="en-US" sz="2400" b="1" i="1" dirty="0">
                <a:latin typeface="Times New Roman" pitchFamily="18" charset="0"/>
              </a:rPr>
              <a:t>k = 500 H/</a:t>
            </a:r>
            <a:r>
              <a:rPr lang="ru-RU" sz="2400" b="1" i="1" dirty="0">
                <a:latin typeface="Times New Roman" pitchFamily="18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Приведенная масса </a:t>
            </a:r>
            <a:r>
              <a:rPr lang="en-US" sz="2400" b="1" i="1" dirty="0">
                <a:latin typeface="Times New Roman" pitchFamily="18" charset="0"/>
              </a:rPr>
              <a:t>m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sz="2400" b="1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~</a:t>
            </a:r>
            <a:r>
              <a:rPr lang="ru-RU" sz="2400" b="1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10</a:t>
            </a:r>
            <a:r>
              <a:rPr lang="en-US" sz="2400" b="1" i="1" baseline="30000" dirty="0">
                <a:latin typeface="Times New Roman" pitchFamily="18" charset="0"/>
                <a:sym typeface="Symbol" pitchFamily="18" charset="2"/>
              </a:rPr>
              <a:t>-26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b="1" i="1" dirty="0">
                <a:latin typeface="Times New Roman" pitchFamily="18" charset="0"/>
                <a:sym typeface="Symbol" pitchFamily="18" charset="2"/>
              </a:rPr>
              <a:t>кг</a:t>
            </a:r>
          </a:p>
          <a:p>
            <a:pPr>
              <a:spcBef>
                <a:spcPct val="50000"/>
              </a:spcBef>
            </a:pPr>
            <a:endParaRPr lang="ru-RU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ru-RU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ru-RU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ru-RU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ru-RU" sz="10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ru-RU" sz="24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ru-RU" sz="2400" dirty="0" smtClean="0">
                <a:sym typeface="Symbol" pitchFamily="18" charset="2"/>
              </a:rPr>
              <a:t>Т.е</a:t>
            </a:r>
            <a:r>
              <a:rPr lang="ru-RU" sz="2400" dirty="0">
                <a:sym typeface="Symbol" pitchFamily="18" charset="2"/>
              </a:rPr>
              <a:t>. это ИК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ym typeface="Symbol" pitchFamily="18" charset="2"/>
              </a:rPr>
              <a:t>При </a:t>
            </a:r>
            <a:r>
              <a:rPr lang="ru-RU" sz="2400" b="1" i="1" dirty="0">
                <a:latin typeface="Times New Roman" pitchFamily="18" charset="0"/>
                <a:sym typeface="Symbol" pitchFamily="18" charset="2"/>
              </a:rPr>
              <a:t>Т=293К</a:t>
            </a:r>
          </a:p>
          <a:p>
            <a:pPr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sym typeface="Symbol" pitchFamily="18" charset="2"/>
              </a:rPr>
              <a:t>kT</a:t>
            </a:r>
            <a:r>
              <a:rPr lang="ru-RU" sz="2400" b="1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~</a:t>
            </a:r>
            <a:r>
              <a:rPr lang="ru-RU" sz="2400" b="1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>
                <a:latin typeface="Times New Roman" pitchFamily="18" charset="0"/>
                <a:sym typeface="Symbol" pitchFamily="18" charset="2"/>
              </a:rPr>
              <a:t>200 </a:t>
            </a:r>
            <a:r>
              <a:rPr lang="ru-RU" sz="2400" b="1" i="1" dirty="0">
                <a:latin typeface="Times New Roman" pitchFamily="18" charset="0"/>
                <a:sym typeface="Symbol" pitchFamily="18" charset="2"/>
              </a:rPr>
              <a:t>см</a:t>
            </a:r>
            <a:r>
              <a:rPr lang="ru-RU" sz="2400" b="1" i="1" baseline="30000" dirty="0">
                <a:latin typeface="Times New Roman" pitchFamily="18" charset="0"/>
                <a:sym typeface="Symbol" pitchFamily="18" charset="2"/>
              </a:rPr>
              <a:t>-1</a:t>
            </a:r>
            <a:r>
              <a:rPr lang="ru-RU" sz="2400" dirty="0">
                <a:sym typeface="Symbol" pitchFamily="18" charset="2"/>
              </a:rPr>
              <a:t>  большая часть молекул находится  в основном колебательном состоянии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139951" y="1556791"/>
          <a:ext cx="4640397" cy="237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4" name="Equation" r:id="rId4" imgW="1562100" imgH="800100" progId="">
                  <p:embed/>
                </p:oleObj>
              </mc:Choice>
              <mc:Fallback>
                <p:oleObj name="Equation" r:id="rId4" imgW="1562100" imgH="800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1" y="1556791"/>
                        <a:ext cx="4640397" cy="2376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54" y="2132856"/>
            <a:ext cx="4815342" cy="4120133"/>
          </a:xfrm>
          <a:prstGeom prst="rect">
            <a:avLst/>
          </a:prstGeom>
        </p:spPr>
      </p:pic>
      <p:sp>
        <p:nvSpPr>
          <p:cNvPr id="1638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8DFB40-6A54-469E-B965-50B66641EAAA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16389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3225" cy="1143000"/>
          </a:xfrm>
        </p:spPr>
        <p:txBody>
          <a:bodyPr/>
          <a:lstStyle/>
          <a:p>
            <a:r>
              <a:rPr lang="ru-RU" smtClean="0"/>
              <a:t>Потенциал Морзе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03439"/>
              </p:ext>
            </p:extLst>
          </p:nvPr>
        </p:nvGraphicFramePr>
        <p:xfrm>
          <a:off x="354013" y="1065213"/>
          <a:ext cx="57356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5" name="Уравнение" r:id="rId4" imgW="1422360" imgH="279360" progId="Equation.3">
                  <p:embed/>
                </p:oleObj>
              </mc:Choice>
              <mc:Fallback>
                <p:oleObj name="Уравнение" r:id="rId4" imgW="1422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065213"/>
                        <a:ext cx="5735637" cy="989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653136"/>
            <a:ext cx="3248025" cy="1304925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245196"/>
              </p:ext>
            </p:extLst>
          </p:nvPr>
        </p:nvGraphicFramePr>
        <p:xfrm>
          <a:off x="827584" y="2355431"/>
          <a:ext cx="2146583" cy="123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6" name="Уравнение" r:id="rId7" imgW="838080" imgH="482400" progId="Equation.3">
                  <p:embed/>
                </p:oleObj>
              </mc:Choice>
              <mc:Fallback>
                <p:oleObj name="Уравнение" r:id="rId7" imgW="8380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584" y="2355431"/>
                        <a:ext cx="2146583" cy="1235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1B6EC5-9755-4B81-819A-BE4E2491F522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179512" y="1844824"/>
            <a:ext cx="38172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Если решить уравнение Шредингера для потенциала Морзе, то получатся уровни энергии: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4452638"/>
            <a:ext cx="7776864" cy="2339895"/>
            <a:chOff x="179512" y="4452638"/>
            <a:chExt cx="7776864" cy="2339895"/>
          </a:xfrm>
        </p:grpSpPr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2267744" y="6093296"/>
              <a:ext cx="56886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/>
                <a:t>Постоянная </a:t>
              </a:r>
              <a:r>
                <a:rPr lang="ru-RU" sz="2400" dirty="0" err="1"/>
                <a:t>ангармоничности</a:t>
              </a:r>
              <a:endParaRPr lang="ru-RU" sz="2400" dirty="0"/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723373"/>
                </p:ext>
              </p:extLst>
            </p:nvPr>
          </p:nvGraphicFramePr>
          <p:xfrm>
            <a:off x="179512" y="4452638"/>
            <a:ext cx="6696744" cy="2339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4" name="Equation" r:id="rId3" imgW="2133600" imgH="889000" progId="">
                    <p:embed/>
                  </p:oleObj>
                </mc:Choice>
                <mc:Fallback>
                  <p:oleObj name="Equation" r:id="rId3" imgW="2133600" imgH="889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4452638"/>
                          <a:ext cx="6696744" cy="2339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691680" y="5661248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ru-RU" sz="1600" dirty="0"/>
            </a:p>
          </p:txBody>
        </p:sp>
      </p:grpSp>
      <p:pic>
        <p:nvPicPr>
          <p:cNvPr id="11266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53"/>
            <a:ext cx="4860032" cy="448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E6D76E-5106-4779-A5BD-A8E6077A75F8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8437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17512"/>
          </a:xfrm>
        </p:spPr>
        <p:txBody>
          <a:bodyPr>
            <a:normAutofit fontScale="90000"/>
          </a:bodyPr>
          <a:lstStyle/>
          <a:p>
            <a:r>
              <a:rPr lang="ru-RU" sz="2800" b="1" smtClean="0"/>
              <a:t>Правила отбора в колебательной спектроскопии</a:t>
            </a:r>
          </a:p>
        </p:txBody>
      </p:sp>
      <p:pic>
        <p:nvPicPr>
          <p:cNvPr id="1843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6613"/>
            <a:ext cx="5364163" cy="4608512"/>
          </a:xfrm>
          <a:noFill/>
        </p:spPr>
      </p:pic>
      <p:sp>
        <p:nvSpPr>
          <p:cNvPr id="18439" name="Text Box 35"/>
          <p:cNvSpPr txBox="1">
            <a:spLocks noChangeArrowheads="1"/>
          </p:cNvSpPr>
          <p:nvPr/>
        </p:nvSpPr>
        <p:spPr bwMode="auto">
          <a:xfrm>
            <a:off x="5148263" y="620713"/>
            <a:ext cx="39957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/>
              <a:t>Правило отбора (точное – для гармонического осциллятора):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  <a:sym typeface="Symbol" pitchFamily="18" charset="2"/>
              </a:rPr>
              <a:t>         </a:t>
            </a:r>
            <a:r>
              <a:rPr lang="en-US" sz="2800" b="1" i="1" dirty="0">
                <a:latin typeface="Times New Roman" pitchFamily="18" charset="0"/>
                <a:sym typeface="Symbol" pitchFamily="18" charset="2"/>
              </a:rPr>
              <a:t>n 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= </a:t>
            </a:r>
            <a:r>
              <a:rPr lang="ru-RU" sz="2800" b="1" dirty="0"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 1</a:t>
            </a:r>
            <a:endParaRPr lang="ru-RU" sz="28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40" name="Text Box 36"/>
          <p:cNvSpPr txBox="1">
            <a:spLocks noChangeArrowheads="1"/>
          </p:cNvSpPr>
          <p:nvPr/>
        </p:nvSpPr>
        <p:spPr bwMode="auto">
          <a:xfrm>
            <a:off x="5219700" y="2276475"/>
            <a:ext cx="360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/>
              <a:t>В гармоническом приближении расстояние между уровнями (энергия перехода): </a:t>
            </a:r>
            <a:r>
              <a:rPr lang="en-US" sz="1800" dirty="0"/>
              <a:t>n+1</a:t>
            </a:r>
            <a:r>
              <a:rPr lang="en-US" sz="1800" dirty="0">
                <a:sym typeface="Symbol" pitchFamily="18" charset="2"/>
              </a:rPr>
              <a:t>n</a:t>
            </a:r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011863" y="3248025"/>
          <a:ext cx="1306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4" name="Формула" r:id="rId4" imgW="583693" imgH="177646" progId="Equation.3">
                  <p:embed/>
                </p:oleObj>
              </mc:Choice>
              <mc:Fallback>
                <p:oleObj name="Формула" r:id="rId4" imgW="583693" imgH="1776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248025"/>
                        <a:ext cx="13065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39"/>
          <p:cNvSpPr txBox="1">
            <a:spLocks noChangeArrowheads="1"/>
          </p:cNvSpPr>
          <p:nvPr/>
        </p:nvSpPr>
        <p:spPr bwMode="auto">
          <a:xfrm>
            <a:off x="5292725" y="3781425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/>
              <a:t>В ангармоническом приближении расстояние между уровнями (энергия перехода): </a:t>
            </a:r>
            <a:r>
              <a:rPr lang="en-US" sz="1800" dirty="0"/>
              <a:t>n+1</a:t>
            </a:r>
            <a:r>
              <a:rPr lang="en-US" sz="1800" dirty="0">
                <a:sym typeface="Symbol" pitchFamily="18" charset="2"/>
              </a:rPr>
              <a:t>n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160963" y="5149850"/>
          <a:ext cx="39481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5" name="Формула" r:id="rId6" imgW="1765300" imgH="228600" progId="Equation.3">
                  <p:embed/>
                </p:oleObj>
              </mc:Choice>
              <mc:Fallback>
                <p:oleObj name="Формула" r:id="rId6" imgW="1765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5149850"/>
                        <a:ext cx="3948112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41"/>
          <p:cNvSpPr txBox="1">
            <a:spLocks noChangeArrowheads="1"/>
          </p:cNvSpPr>
          <p:nvPr/>
        </p:nvSpPr>
        <p:spPr bwMode="auto">
          <a:xfrm>
            <a:off x="1331913" y="5853113"/>
            <a:ext cx="72009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Для ангармонического осциллятора возможны также:</a:t>
            </a:r>
            <a:r>
              <a:rPr lang="ru-RU" sz="1800" b="1" i="1" dirty="0">
                <a:latin typeface="Times New Roman" pitchFamily="18" charset="0"/>
                <a:sym typeface="Symbol" pitchFamily="18" charset="2"/>
              </a:rPr>
              <a:t> </a:t>
            </a:r>
          </a:p>
          <a:p>
            <a:r>
              <a:rPr lang="ru-RU" i="1" dirty="0"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 = </a:t>
            </a:r>
            <a:r>
              <a:rPr lang="ru-RU" sz="1800" dirty="0">
                <a:sym typeface="Symbol" pitchFamily="18" charset="2"/>
              </a:rPr>
              <a:t>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ru-RU" sz="1800" dirty="0">
                <a:sym typeface="Symbol" pitchFamily="18" charset="2"/>
              </a:rPr>
              <a:t>2,  3,… – обертоны, но соответствующие линии слабые</a:t>
            </a:r>
          </a:p>
        </p:txBody>
      </p:sp>
    </p:spTree>
    <p:extLst>
      <p:ext uri="{BB962C8B-B14F-4D97-AF65-F5344CB8AC3E}">
        <p14:creationId xmlns:p14="http://schemas.microsoft.com/office/powerpoint/2010/main" val="41924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dirty="0" err="1" smtClean="0"/>
              <a:t>Приближение</a:t>
            </a:r>
            <a:r>
              <a:rPr lang="uk-UA" dirty="0" smtClean="0"/>
              <a:t> </a:t>
            </a:r>
            <a:r>
              <a:rPr lang="uk-UA" dirty="0" err="1" smtClean="0"/>
              <a:t>Борна-</a:t>
            </a:r>
            <a:r>
              <a:rPr lang="uk-UA" dirty="0" smtClean="0"/>
              <a:t> </a:t>
            </a:r>
            <a:r>
              <a:rPr lang="uk-UA" dirty="0" err="1" smtClean="0"/>
              <a:t>Опенгеймера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63" y="1997443"/>
            <a:ext cx="2304256" cy="81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0262"/>
            <a:ext cx="1932388" cy="66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234" y="2878705"/>
            <a:ext cx="324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Ядерная волновая функция </a:t>
            </a:r>
            <a:endParaRPr lang="ru-RU" dirty="0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10262"/>
            <a:ext cx="1949702" cy="54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163929"/>
            <a:ext cx="242475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540478"/>
            <a:ext cx="213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всей системы</a:t>
            </a:r>
            <a:endParaRPr lang="ru-RU" dirty="0"/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04599"/>
            <a:ext cx="3060564" cy="71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7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5125" y="193675"/>
            <a:ext cx="148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</a:rPr>
              <a:t>Молекула</a:t>
            </a:r>
            <a:endParaRPr lang="en-GB" altLang="ru-RU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4810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2575" y="838200"/>
          <a:ext cx="62150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8" name="Equation" r:id="rId3" imgW="1422400" imgH="203200" progId="Equation.3">
                  <p:embed/>
                </p:oleObj>
              </mc:Choice>
              <mc:Fallback>
                <p:oleObj name="Equation" r:id="rId3" imgW="1422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838200"/>
                        <a:ext cx="6215063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2430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04800" y="2133600"/>
          <a:ext cx="54864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9" r:id="rId5" imgW="1295400" imgH="228600" progId="Equation.3">
                  <p:embed/>
                </p:oleObj>
              </mc:Choice>
              <mc:Fallback>
                <p:oleObj r:id="rId5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54864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3352800"/>
            <a:ext cx="68056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 CYR" charset="0"/>
                <a:cs typeface="Times New Roman" pitchFamily="18" charset="0"/>
              </a:rPr>
              <a:t>Разделение переменных. </a:t>
            </a:r>
            <a:r>
              <a:rPr lang="ru-RU" altLang="ru-RU" sz="2400">
                <a:latin typeface="Times New Roman" pitchFamily="18" charset="0"/>
              </a:rPr>
              <a:t/>
            </a:r>
            <a:br>
              <a:rPr lang="ru-RU" altLang="ru-RU" sz="2400">
                <a:latin typeface="Times New Roman" pitchFamily="18" charset="0"/>
              </a:rPr>
            </a:br>
            <a:r>
              <a:rPr lang="ru-RU" altLang="ru-RU" sz="2400">
                <a:latin typeface="Times New Roman CYR" charset="0"/>
                <a:cs typeface="Times New Roman" pitchFamily="18" charset="0"/>
              </a:rPr>
              <a:t>Приближение №1 - Адиабатическое приближение </a:t>
            </a:r>
            <a:r>
              <a:rPr lang="ru-RU" altLang="ru-RU" sz="2400">
                <a:latin typeface="Times New Roman" pitchFamily="18" charset="0"/>
              </a:rPr>
              <a:t/>
            </a:r>
            <a:br>
              <a:rPr lang="ru-RU" altLang="ru-RU" sz="2400">
                <a:latin typeface="Times New Roman" pitchFamily="18" charset="0"/>
              </a:rPr>
            </a:br>
            <a:r>
              <a:rPr lang="ru-RU" altLang="ru-RU" sz="2400">
                <a:latin typeface="Times New Roman CYR" charset="0"/>
                <a:cs typeface="Times New Roman" pitchFamily="18" charset="0"/>
              </a:rPr>
              <a:t>приближение Б-О.</a:t>
            </a:r>
            <a:r>
              <a:rPr lang="en-GB" alt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033838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228600" y="4800600"/>
          <a:ext cx="58674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r:id="rId7" imgW="1079500" imgH="228600" progId="Equation.3">
                  <p:embed/>
                </p:oleObj>
              </mc:Choice>
              <mc:Fallback>
                <p:oleObj r:id="rId7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00600"/>
                        <a:ext cx="5867400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1325" y="422275"/>
            <a:ext cx="440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 CYR" charset="0"/>
                <a:cs typeface="Times New Roman" pitchFamily="18" charset="0"/>
              </a:rPr>
              <a:t>Электронная волновая функция</a:t>
            </a:r>
            <a:r>
              <a:rPr lang="en-GB" alt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662363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88975" y="1143000"/>
          <a:ext cx="745966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Equation" r:id="rId3" imgW="1778000" imgH="228600" progId="Equation.3">
                  <p:embed/>
                </p:oleObj>
              </mc:Choice>
              <mc:Fallback>
                <p:oleObj name="Equation" r:id="rId3" imgW="177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143000"/>
                        <a:ext cx="745966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2514600"/>
            <a:ext cx="8380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ru-RU" sz="2400" baseline="-300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( R)  </a:t>
            </a:r>
            <a:r>
              <a:rPr lang="ru-RU" altLang="ru-RU" sz="2400">
                <a:latin typeface="Times New Roman CYR" charset="0"/>
                <a:cs typeface="Times New Roman" pitchFamily="18" charset="0"/>
              </a:rPr>
              <a:t>в координатах 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2400">
                <a:latin typeface="Times New Roman CYR" charset="0"/>
                <a:cs typeface="Times New Roman" pitchFamily="18" charset="0"/>
              </a:rPr>
              <a:t> - поверхность потенциальной энергии</a:t>
            </a:r>
            <a:r>
              <a:rPr lang="ru-RU" altLang="ru-RU" sz="2400">
                <a:latin typeface="Times New Roman" pitchFamily="18" charset="0"/>
              </a:rPr>
              <a:t/>
            </a:r>
            <a:br>
              <a:rPr lang="ru-RU" altLang="ru-RU" sz="2400">
                <a:latin typeface="Times New Roman" pitchFamily="18" charset="0"/>
              </a:rPr>
            </a:br>
            <a:r>
              <a:rPr lang="ru-RU" altLang="ru-RU" sz="2400">
                <a:latin typeface="Times New Roman CYR" charset="0"/>
                <a:cs typeface="Times New Roman" pitchFamily="18" charset="0"/>
              </a:rPr>
              <a:t>по которой движутся атомы молекулы.</a:t>
            </a:r>
            <a:r>
              <a:rPr lang="en-GB" alt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6525" y="4073525"/>
            <a:ext cx="765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 CYR" charset="0"/>
                <a:cs typeface="Times New Roman" pitchFamily="18" charset="0"/>
              </a:rPr>
              <a:t>Полная волновая функция </a:t>
            </a:r>
            <a:r>
              <a:rPr lang="ru-RU" altLang="ru-RU" sz="2400">
                <a:latin typeface="Times New Roman CYR" charset="0"/>
                <a:cs typeface="Times New Roman" pitchFamily="18" charset="0"/>
                <a:sym typeface="Symbol" pitchFamily="18" charset="2"/>
              </a:rPr>
              <a:t></a:t>
            </a:r>
            <a:r>
              <a:rPr lang="ru-RU" altLang="ru-RU" sz="2400">
                <a:latin typeface="Times New Roman CYR" charset="0"/>
                <a:cs typeface="Times New Roman" pitchFamily="18" charset="0"/>
              </a:rPr>
              <a:t> конструируется из </a:t>
            </a:r>
            <a:r>
              <a:rPr lang="ru-RU" altLang="ru-RU" sz="2400">
                <a:latin typeface="Times New Roman CYR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en-US" altLang="ru-RU" sz="2400" baseline="-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>
                <a:latin typeface="Times New Roman CYR" charset="0"/>
                <a:cs typeface="Times New Roman" pitchFamily="18" charset="0"/>
              </a:rPr>
              <a:t>  и </a:t>
            </a:r>
            <a:r>
              <a:rPr lang="ru-RU" altLang="ru-RU" sz="2400">
                <a:latin typeface="Times New Roman CYR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n-US" altLang="ru-RU" sz="2400" baseline="-30000">
                <a:latin typeface="Times New Roman" pitchFamily="18" charset="0"/>
                <a:cs typeface="Times New Roman" pitchFamily="18" charset="0"/>
              </a:rPr>
              <a:t>n, k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ru-RU" sz="2400">
              <a:latin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39090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014663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0" y="5105400"/>
          <a:ext cx="89154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r:id="rId5" imgW="3111500" imgH="342900" progId="Equation.3">
                  <p:embed/>
                </p:oleObj>
              </mc:Choice>
              <mc:Fallback>
                <p:oleObj r:id="rId5" imgW="3111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05400"/>
                        <a:ext cx="89154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0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40995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81000" y="228600"/>
          <a:ext cx="67056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4" r:id="rId3" imgW="2324100" imgH="431800" progId="Equation.3">
                  <p:embed/>
                </p:oleObj>
              </mc:Choice>
              <mc:Fallback>
                <p:oleObj r:id="rId3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67056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05288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85800" y="1676400"/>
          <a:ext cx="1828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5" r:id="rId5" imgW="736280" imgH="253890" progId="Equation.3">
                  <p:embed/>
                </p:oleObj>
              </mc:Choice>
              <mc:Fallback>
                <p:oleObj r:id="rId5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828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95688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81000" y="2743200"/>
          <a:ext cx="48006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r:id="rId7" imgW="1955800" imgH="279400" progId="Equation.3">
                  <p:embed/>
                </p:oleObj>
              </mc:Choice>
              <mc:Fallback>
                <p:oleObj r:id="rId7" imgW="1955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48006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6576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381000" y="3733800"/>
          <a:ext cx="47244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r:id="rId9" imgW="1828800" imgH="393700" progId="Equation.3">
                  <p:embed/>
                </p:oleObj>
              </mc:Choice>
              <mc:Fallback>
                <p:oleObj r:id="rId9" imgW="182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33800"/>
                        <a:ext cx="47244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6576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190500" y="4953000"/>
          <a:ext cx="555625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8" name="Формула" r:id="rId11" imgW="2222500" imgH="393700" progId="Equation.3">
                  <p:embed/>
                </p:oleObj>
              </mc:Choice>
              <mc:Fallback>
                <p:oleObj name="Формула" r:id="rId11" imgW="2222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953000"/>
                        <a:ext cx="555625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8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957513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28600" y="381000"/>
          <a:ext cx="86868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4" r:id="rId3" imgW="3225800" imgH="342900" progId="Equation.3">
                  <p:embed/>
                </p:oleObj>
              </mc:Choice>
              <mc:Fallback>
                <p:oleObj r:id="rId3" imgW="3225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86868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776663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76563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81000" y="1447800"/>
          <a:ext cx="7086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5" r:id="rId5" imgW="3187700" imgH="431800" progId="Equation.3">
                  <p:embed/>
                </p:oleObj>
              </mc:Choice>
              <mc:Fallback>
                <p:oleObj r:id="rId5" imgW="3187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7086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690938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762000" y="3048000"/>
          <a:ext cx="70104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6" r:id="rId7" imgW="1765300" imgH="254000" progId="Equation.3">
                  <p:embed/>
                </p:oleObj>
              </mc:Choice>
              <mc:Fallback>
                <p:oleObj r:id="rId7" imgW="1765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7010400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329113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486400" y="4876800"/>
          <a:ext cx="13716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7" r:id="rId9" imgW="482391" imgH="469696" progId="Equation.3">
                  <p:embed/>
                </p:oleObj>
              </mc:Choice>
              <mc:Fallback>
                <p:oleObj r:id="rId9" imgW="482391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876800"/>
                        <a:ext cx="13716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24000" y="5334000"/>
            <a:ext cx="327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</a:rPr>
              <a:t>точность приближения:</a:t>
            </a:r>
            <a:endParaRPr lang="en-GB" alt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62BDC0-8BB9-411A-9D36-AEE56DBD6687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dirty="0" smtClean="0"/>
              <a:t>Чисто вращательные спектры</a:t>
            </a:r>
          </a:p>
        </p:txBody>
      </p:sp>
      <p:graphicFrame>
        <p:nvGraphicFramePr>
          <p:cNvPr id="6157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6013" y="3789363"/>
          <a:ext cx="216058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3" name="Формула" r:id="rId3" imgW="660400" imgH="228600" progId="Equation.3">
                  <p:embed/>
                </p:oleObj>
              </mc:Choice>
              <mc:Fallback>
                <p:oleObj name="Формула" r:id="rId3" imgW="660400" imgH="228600" progId="Equation.3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89363"/>
                        <a:ext cx="2160587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4941888"/>
          <a:ext cx="3671887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4" name="Формула" r:id="rId5" imgW="1397000" imgH="482600" progId="Equation.3">
                  <p:embed/>
                </p:oleObj>
              </mc:Choice>
              <mc:Fallback>
                <p:oleObj name="Формула" r:id="rId5" imgW="1397000" imgH="482600" progId="Equation.3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941888"/>
                        <a:ext cx="3671887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1188" y="1196975"/>
            <a:ext cx="7920037" cy="2476500"/>
            <a:chOff x="385" y="754"/>
            <a:chExt cx="4989" cy="1560"/>
          </a:xfrm>
        </p:grpSpPr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1668356"/>
                </p:ext>
              </p:extLst>
            </p:nvPr>
          </p:nvGraphicFramePr>
          <p:xfrm>
            <a:off x="385" y="754"/>
            <a:ext cx="2929" cy="1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55" name="Формула" r:id="rId7" imgW="1930320" imgH="1028520" progId="Equation.3">
                    <p:embed/>
                  </p:oleObj>
                </mc:Choice>
                <mc:Fallback>
                  <p:oleObj name="Формула" r:id="rId7" imgW="1930320" imgH="102852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754"/>
                          <a:ext cx="2929" cy="15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9"/>
            <p:cNvSpPr txBox="1">
              <a:spLocks noChangeArrowheads="1"/>
            </p:cNvSpPr>
            <p:nvPr/>
          </p:nvSpPr>
          <p:spPr bwMode="auto">
            <a:xfrm>
              <a:off x="3424" y="1525"/>
              <a:ext cx="1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/>
                <a:t>Полная энергия</a:t>
              </a:r>
            </a:p>
          </p:txBody>
        </p:sp>
      </p:grp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563938" y="4005263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Угловой момент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427538" y="5157788"/>
            <a:ext cx="367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Полная энергия через угловой момент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6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3A2FF9-A0EC-4D1D-BAD9-B8F3D10ABFF1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3200" dirty="0" smtClean="0"/>
              <a:t>Первое приближение: молекулы типа сферического волчка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3528" y="1196753"/>
            <a:ext cx="6624736" cy="2232248"/>
            <a:chOff x="521" y="1071"/>
            <a:chExt cx="3538" cy="1089"/>
          </a:xfrm>
        </p:grpSpPr>
        <p:graphicFrame>
          <p:nvGraphicFramePr>
            <p:cNvPr id="6150" name="Object 6"/>
            <p:cNvGraphicFramePr>
              <a:graphicFrameLocks noChangeAspect="1"/>
            </p:cNvGraphicFramePr>
            <p:nvPr/>
          </p:nvGraphicFramePr>
          <p:xfrm>
            <a:off x="521" y="1071"/>
            <a:ext cx="2084" cy="1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90" name="Формула" r:id="rId3" imgW="1714500" imgH="914400" progId="Equation.3">
                    <p:embed/>
                  </p:oleObj>
                </mc:Choice>
                <mc:Fallback>
                  <p:oleObj name="Формула" r:id="rId3" imgW="1714500" imgH="914400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1071"/>
                          <a:ext cx="2084" cy="1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7"/>
            <p:cNvGraphicFramePr>
              <a:graphicFrameLocks noChangeAspect="1"/>
            </p:cNvGraphicFramePr>
            <p:nvPr/>
          </p:nvGraphicFramePr>
          <p:xfrm>
            <a:off x="2295" y="1915"/>
            <a:ext cx="176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91" name="Формула" r:id="rId5" imgW="710891" imgH="203112" progId="Equation.3">
                    <p:embed/>
                  </p:oleObj>
                </mc:Choice>
                <mc:Fallback>
                  <p:oleObj name="Формула" r:id="rId5" imgW="710891" imgH="203112" progId="Equation.3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5" y="1915"/>
                          <a:ext cx="1764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0" name="Text Box 21"/>
            <p:cNvSpPr txBox="1">
              <a:spLocks noChangeArrowheads="1"/>
            </p:cNvSpPr>
            <p:nvPr/>
          </p:nvSpPr>
          <p:spPr bwMode="auto">
            <a:xfrm>
              <a:off x="2003" y="1903"/>
              <a:ext cx="33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где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23528" y="3670300"/>
            <a:ext cx="8496944" cy="1774924"/>
            <a:chOff x="476" y="2312"/>
            <a:chExt cx="4037" cy="937"/>
          </a:xfrm>
        </p:grpSpPr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2109" y="2539"/>
            <a:ext cx="710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92" name="Формула" r:id="rId7" imgW="482391" imgH="418918" progId="Equation.3">
                    <p:embed/>
                  </p:oleObj>
                </mc:Choice>
                <mc:Fallback>
                  <p:oleObj name="Формула" r:id="rId7" imgW="482391" imgH="418918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539"/>
                          <a:ext cx="710" cy="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567" y="2539"/>
            <a:ext cx="1315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93" name="Формула" r:id="rId9" imgW="1054100" imgH="635000" progId="Equation.3">
                    <p:embed/>
                  </p:oleObj>
                </mc:Choice>
                <mc:Fallback>
                  <p:oleObj name="Формула" r:id="rId9" imgW="1054100" imgH="635000" progId="Equation.3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2539"/>
                          <a:ext cx="1315" cy="7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3179" y="2563"/>
            <a:ext cx="1334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94" name="Equation" r:id="rId11" imgW="939392" imgH="431613" progId="">
                    <p:embed/>
                  </p:oleObj>
                </mc:Choice>
                <mc:Fallback>
                  <p:oleObj name="Equation" r:id="rId11" imgW="939392" imgH="431613" progId="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" y="2563"/>
                          <a:ext cx="1334" cy="5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Text Box 23"/>
            <p:cNvSpPr txBox="1">
              <a:spLocks noChangeArrowheads="1"/>
            </p:cNvSpPr>
            <p:nvPr/>
          </p:nvSpPr>
          <p:spPr bwMode="auto">
            <a:xfrm>
              <a:off x="476" y="2312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/>
                <a:t>Тогда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84213" y="5539540"/>
            <a:ext cx="6984131" cy="1201818"/>
            <a:chOff x="431" y="3443"/>
            <a:chExt cx="3946" cy="577"/>
          </a:xfrm>
        </p:grpSpPr>
        <p:sp>
          <p:nvSpPr>
            <p:cNvPr id="6158" name="Text Box 32"/>
            <p:cNvSpPr txBox="1">
              <a:spLocks noChangeArrowheads="1"/>
            </p:cNvSpPr>
            <p:nvPr/>
          </p:nvSpPr>
          <p:spPr bwMode="auto">
            <a:xfrm>
              <a:off x="431" y="3443"/>
              <a:ext cx="39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dirty="0"/>
                <a:t>Разность энергии между соседними уровнями составит</a:t>
              </a:r>
            </a:p>
          </p:txBody>
        </p: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111" y="3605"/>
            <a:ext cx="1868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95" name="Формула" r:id="rId13" imgW="1028700" imgH="228600" progId="Equation.3">
                    <p:embed/>
                  </p:oleObj>
                </mc:Choice>
                <mc:Fallback>
                  <p:oleObj name="Формула" r:id="rId13" imgW="1028700" imgH="228600" progId="Equation.3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3605"/>
                          <a:ext cx="1868" cy="4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157" name="Picture 3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7763" y="981075"/>
            <a:ext cx="27003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443</Words>
  <Application>Microsoft Office PowerPoint</Application>
  <PresentationFormat>Экран (4:3)</PresentationFormat>
  <Paragraphs>111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Symbol</vt:lpstr>
      <vt:lpstr>Times New Roman</vt:lpstr>
      <vt:lpstr>Times New Roman CYR</vt:lpstr>
      <vt:lpstr>Оформление по умолчанию</vt:lpstr>
      <vt:lpstr>Equation</vt:lpstr>
      <vt:lpstr>Microsoft Equation 3.0</vt:lpstr>
      <vt:lpstr>Формула</vt:lpstr>
      <vt:lpstr>Точечный рисунок</vt:lpstr>
      <vt:lpstr>Уравнение</vt:lpstr>
      <vt:lpstr>Физические методы исследования  Лекция 3   Электронная, колебательная, вращательная спектроскопия  г. Долгопрудный, 15 сентября 2018 г.</vt:lpstr>
      <vt:lpstr>Приближение Борна- Опенгеймера </vt:lpstr>
      <vt:lpstr>Приближение Борна- Опенгеймера </vt:lpstr>
      <vt:lpstr>Презентация PowerPoint</vt:lpstr>
      <vt:lpstr>Презентация PowerPoint</vt:lpstr>
      <vt:lpstr>Презентация PowerPoint</vt:lpstr>
      <vt:lpstr>Презентация PowerPoint</vt:lpstr>
      <vt:lpstr>Чисто вращательные спектры</vt:lpstr>
      <vt:lpstr>Первое приближение: молекулы типа сферического волчка</vt:lpstr>
      <vt:lpstr>Презентация PowerPoint</vt:lpstr>
      <vt:lpstr>Молекулы типа симметричного волчка</vt:lpstr>
      <vt:lpstr>Презентация PowerPoint</vt:lpstr>
      <vt:lpstr>В квантовом приближении</vt:lpstr>
      <vt:lpstr>Презентация PowerPoint</vt:lpstr>
      <vt:lpstr>Правила отбора для вращательных спектров</vt:lpstr>
      <vt:lpstr>Презентация PowerPoint</vt:lpstr>
      <vt:lpstr>ИНТЕСИВНОСТЬ</vt:lpstr>
      <vt:lpstr>ЦЕНТРОБЕЖНОЕ ВОЗМУЩЕНИЕ</vt:lpstr>
      <vt:lpstr>Спектроскопия комбинационного рассеяния</vt:lpstr>
      <vt:lpstr>Вращательные спектры  комбинационного рассеяния</vt:lpstr>
      <vt:lpstr>Презентация PowerPoint</vt:lpstr>
      <vt:lpstr>Колебательная спектроскопия Колебания двухатомных молекул</vt:lpstr>
      <vt:lpstr>Презентация PowerPoint</vt:lpstr>
      <vt:lpstr>Презентация PowerPoint</vt:lpstr>
      <vt:lpstr>Потенциал Морзе</vt:lpstr>
      <vt:lpstr>Презентация PowerPoint</vt:lpstr>
      <vt:lpstr>Правила отбора в колебательной спектроскопии</vt:lpstr>
    </vt:vector>
  </TitlesOfParts>
  <Company>INEP CP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Dreamer</cp:lastModifiedBy>
  <cp:revision>122</cp:revision>
  <dcterms:created xsi:type="dcterms:W3CDTF">2009-08-29T14:46:54Z</dcterms:created>
  <dcterms:modified xsi:type="dcterms:W3CDTF">2018-10-20T16:06:16Z</dcterms:modified>
</cp:coreProperties>
</file>