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532" r:id="rId3"/>
    <p:sldId id="533" r:id="rId4"/>
    <p:sldId id="534" r:id="rId5"/>
    <p:sldId id="535" r:id="rId6"/>
    <p:sldId id="536" r:id="rId7"/>
    <p:sldId id="511" r:id="rId8"/>
    <p:sldId id="512" r:id="rId9"/>
    <p:sldId id="513" r:id="rId10"/>
    <p:sldId id="514" r:id="rId11"/>
    <p:sldId id="517" r:id="rId12"/>
    <p:sldId id="516" r:id="rId13"/>
    <p:sldId id="515" r:id="rId14"/>
    <p:sldId id="537" r:id="rId15"/>
    <p:sldId id="506" r:id="rId16"/>
    <p:sldId id="507" r:id="rId17"/>
    <p:sldId id="508" r:id="rId18"/>
    <p:sldId id="509" r:id="rId19"/>
    <p:sldId id="510" r:id="rId20"/>
    <p:sldId id="385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BFFF"/>
    <a:srgbClr val="0000FF"/>
    <a:srgbClr val="8000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89362" autoAdjust="0"/>
  </p:normalViewPr>
  <p:slideViewPr>
    <p:cSldViewPr showGuides="1">
      <p:cViewPr varScale="1">
        <p:scale>
          <a:sx n="65" d="100"/>
          <a:sy n="65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77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50" y="0"/>
            <a:ext cx="3076976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151"/>
            <a:ext cx="5680444" cy="46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45"/>
            <a:ext cx="3076977" cy="5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50" y="9720645"/>
            <a:ext cx="3076976" cy="5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761C4B2-4555-411A-A12B-35BEF318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82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7D98-7060-404D-8F0C-6D47DD3D5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96AB-6E38-4DE6-9C3D-FB58A614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3FCB-8864-4561-AF01-5B1162D56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073E-82F2-4F9B-AD6F-7ADA5A5D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8E4A-BC2C-4E19-8FA1-13D72EA0D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155B-0866-4F31-B99E-08FC34E4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3E729-5B5E-4079-9C92-FD601AD4C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9365-24E5-40DA-A6D0-B68FC01D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DEB0-BC3E-4284-A894-A9E80BAA1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87CC-D13A-4EF2-9477-031BD4F7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4CD9-8688-47DD-86BC-C2EA9F981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6019-2FAE-4F61-8A4E-306A21426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30E9-BD34-4680-89EB-3C245D5A0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80D82-72D8-4165-8709-2EFF94BCD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BDCA6C-BD81-45C1-B7B4-12C99DE2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872"/>
            <a:ext cx="7772400" cy="4200778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C0000"/>
                </a:solidFill>
              </a:rPr>
              <a:t/>
            </a:r>
            <a:br>
              <a:rPr lang="en-US" sz="2400" b="1" dirty="0" smtClean="0">
                <a:solidFill>
                  <a:srgbClr val="CC0000"/>
                </a:solidFill>
              </a:rPr>
            </a:br>
            <a:r>
              <a:rPr lang="ru-RU" sz="2400" b="1" dirty="0" smtClean="0">
                <a:solidFill>
                  <a:srgbClr val="CC0000"/>
                </a:solidFill>
              </a:rPr>
              <a:t>Лекция </a:t>
            </a:r>
            <a:r>
              <a:rPr lang="en-US" sz="2400" b="1" dirty="0">
                <a:solidFill>
                  <a:srgbClr val="CC0000"/>
                </a:solidFill>
              </a:rPr>
              <a:t>6</a:t>
            </a:r>
            <a:r>
              <a:rPr lang="ru-RU" sz="2400" b="1" dirty="0" smtClean="0">
                <a:solidFill>
                  <a:srgbClr val="CC0000"/>
                </a:solidFill>
              </a:rPr>
              <a:t/>
            </a:r>
            <a:br>
              <a:rPr lang="ru-RU" sz="2400" b="1" dirty="0" smtClean="0">
                <a:solidFill>
                  <a:srgbClr val="CC0000"/>
                </a:solidFill>
              </a:rPr>
            </a:br>
            <a:r>
              <a:rPr lang="ru-RU" sz="1000" b="1" dirty="0" smtClean="0">
                <a:solidFill>
                  <a:srgbClr val="CC0000"/>
                </a:solidFill>
              </a:rPr>
              <a:t/>
            </a:r>
            <a:br>
              <a:rPr lang="ru-RU" sz="1000" b="1" dirty="0" smtClean="0">
                <a:solidFill>
                  <a:srgbClr val="CC0000"/>
                </a:solidFill>
              </a:rPr>
            </a:br>
            <a:r>
              <a:rPr lang="ru-RU" sz="3200" b="1" dirty="0">
                <a:solidFill>
                  <a:srgbClr val="CC0000"/>
                </a:solidFill>
              </a:rPr>
              <a:t>Т</a:t>
            </a:r>
            <a:r>
              <a:rPr lang="ru-RU" sz="3200" b="1" dirty="0" smtClean="0">
                <a:solidFill>
                  <a:srgbClr val="CC0000"/>
                </a:solidFill>
              </a:rPr>
              <a:t>ехника спектроскопии</a:t>
            </a:r>
            <a:r>
              <a:rPr lang="ru-RU" sz="3200" b="1" dirty="0">
                <a:solidFill>
                  <a:srgbClr val="CC0000"/>
                </a:solidFill>
              </a:rPr>
              <a:t>. </a:t>
            </a:r>
            <a:r>
              <a:rPr lang="ru-RU" sz="3200" b="1" dirty="0" smtClean="0">
                <a:solidFill>
                  <a:srgbClr val="CC0000"/>
                </a:solidFill>
              </a:rPr>
              <a:t>Лазерная спектроскопия. Высокочувствительные методы лазерной спектроскопии. </a:t>
            </a:r>
            <a:r>
              <a:rPr lang="en-US" sz="4800" dirty="0" smtClean="0">
                <a:solidFill>
                  <a:srgbClr val="CC0000"/>
                </a:solidFill>
              </a:rPr>
              <a:t/>
            </a:r>
            <a:br>
              <a:rPr lang="en-US" sz="4800" dirty="0" smtClean="0">
                <a:solidFill>
                  <a:srgbClr val="CC0000"/>
                </a:solidFill>
              </a:rPr>
            </a:br>
            <a:r>
              <a:rPr lang="ru-RU" sz="4800" dirty="0" smtClean="0">
                <a:solidFill>
                  <a:srgbClr val="CC0000"/>
                </a:solidFill>
              </a:rPr>
              <a:t/>
            </a:r>
            <a:br>
              <a:rPr lang="ru-RU" sz="4800" dirty="0" smtClean="0">
                <a:solidFill>
                  <a:srgbClr val="CC0000"/>
                </a:solidFill>
              </a:rPr>
            </a:br>
            <a:r>
              <a:rPr lang="ru-RU" sz="2100" dirty="0" smtClean="0">
                <a:solidFill>
                  <a:schemeClr val="tx1"/>
                </a:solidFill>
              </a:rPr>
              <a:t>г. Долгопрудный, </a:t>
            </a:r>
            <a:r>
              <a:rPr lang="en-US" sz="2100" dirty="0">
                <a:solidFill>
                  <a:schemeClr val="tx1"/>
                </a:solidFill>
              </a:rPr>
              <a:t>6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ru-RU" sz="2100" smtClean="0">
                <a:solidFill>
                  <a:schemeClr val="tx1"/>
                </a:solidFill>
              </a:rPr>
              <a:t>октября 201</a:t>
            </a:r>
            <a:r>
              <a:rPr lang="ru-RU" sz="2100" dirty="0">
                <a:solidFill>
                  <a:schemeClr val="tx1"/>
                </a:solidFill>
              </a:rPr>
              <a:t>8</a:t>
            </a:r>
            <a:r>
              <a:rPr lang="ru-RU" sz="2100" smtClean="0">
                <a:solidFill>
                  <a:schemeClr val="tx1"/>
                </a:solidFill>
              </a:rPr>
              <a:t>г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4624"/>
            <a:ext cx="8229600" cy="22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Московский физико-технический институт 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35000"/>
              </a:lnSpc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(Государственный университет)</a:t>
            </a:r>
            <a:br>
              <a:rPr lang="ru-RU" sz="2000" b="1" dirty="0">
                <a:solidFill>
                  <a:schemeClr val="tx2"/>
                </a:solidFill>
                <a:latin typeface="+mj-lt"/>
              </a:rPr>
            </a:br>
            <a:r>
              <a:rPr lang="ru-RU" sz="2000" b="1" dirty="0">
                <a:solidFill>
                  <a:schemeClr val="tx2"/>
                </a:solidFill>
                <a:latin typeface="+mj-lt"/>
              </a:rPr>
              <a:t>Кафедра молекулярной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физики</a:t>
            </a:r>
            <a:endParaRPr lang="en-US" sz="2000" b="1" dirty="0" smtClean="0">
              <a:solidFill>
                <a:schemeClr val="tx2"/>
              </a:solidFill>
              <a:latin typeface="+mj-lt"/>
            </a:endParaRPr>
          </a:p>
          <a:p>
            <a:pPr lvl="0" algn="ctr">
              <a:lnSpc>
                <a:spcPct val="135000"/>
              </a:lnSpc>
            </a:pPr>
            <a:endParaRPr lang="ru-RU" sz="2000" b="1" kern="0" dirty="0">
              <a:solidFill>
                <a:schemeClr val="tx2"/>
              </a:solidFill>
              <a:latin typeface="+mj-lt"/>
            </a:endParaRPr>
          </a:p>
          <a:p>
            <a:pPr lvl="0" algn="ctr">
              <a:lnSpc>
                <a:spcPct val="135000"/>
              </a:lnSpc>
            </a:pPr>
            <a:r>
              <a:rPr lang="ru-RU" sz="2000" b="1" kern="0" dirty="0" smtClean="0">
                <a:solidFill>
                  <a:schemeClr val="tx2"/>
                </a:solidFill>
                <a:latin typeface="+mj-lt"/>
              </a:rPr>
              <a:t>Физические методы исследования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11" y="980728"/>
            <a:ext cx="7681913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97310" y="5723964"/>
            <a:ext cx="7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Спектроскопические исследования с кюветой сравнения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Двухлучевой спектрофотометр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30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43693"/>
              </p:ext>
            </p:extLst>
          </p:nvPr>
        </p:nvGraphicFramePr>
        <p:xfrm>
          <a:off x="1115616" y="236565"/>
          <a:ext cx="4398235" cy="659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2" r:id="rId3" imgW="5781115" imgH="8667540" progId="Visio.Drawing.11">
                  <p:embed/>
                </p:oleObj>
              </mc:Choice>
              <mc:Fallback>
                <p:oleObj r:id="rId3" imgW="5781115" imgH="86675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36565"/>
                        <a:ext cx="4398235" cy="6597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6216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Specord</a:t>
            </a:r>
            <a:r>
              <a:rPr lang="en-US" dirty="0" smtClean="0"/>
              <a:t> M400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9183"/>
            <a:ext cx="838676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5063008"/>
            <a:ext cx="457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/>
              <a:t>This</a:t>
            </a:r>
            <a:r>
              <a:rPr lang="ru-RU" sz="1200" dirty="0"/>
              <a:t> </a:t>
            </a:r>
            <a:r>
              <a:rPr lang="ru-RU" sz="1200" dirty="0" err="1"/>
              <a:t>design</a:t>
            </a:r>
            <a:r>
              <a:rPr lang="ru-RU" sz="1200" dirty="0"/>
              <a:t> </a:t>
            </a:r>
            <a:r>
              <a:rPr lang="ru-RU" sz="1200" dirty="0" err="1"/>
              <a:t>provides</a:t>
            </a:r>
            <a:r>
              <a:rPr lang="ru-RU" sz="1200" dirty="0"/>
              <a:t> </a:t>
            </a:r>
            <a:r>
              <a:rPr lang="ru-RU" sz="1200" dirty="0" err="1"/>
              <a:t>high</a:t>
            </a:r>
            <a:r>
              <a:rPr lang="ru-RU" sz="1200" dirty="0"/>
              <a:t> </a:t>
            </a:r>
            <a:r>
              <a:rPr lang="ru-RU" sz="1200" dirty="0" err="1"/>
              <a:t>stability</a:t>
            </a:r>
            <a:r>
              <a:rPr lang="ru-RU" sz="1200" dirty="0"/>
              <a:t>, </a:t>
            </a:r>
            <a:r>
              <a:rPr lang="ru-RU" sz="1200" dirty="0" err="1"/>
              <a:t>although</a:t>
            </a:r>
            <a:r>
              <a:rPr lang="ru-RU" sz="1200" dirty="0"/>
              <a:t> </a:t>
            </a:r>
            <a:r>
              <a:rPr lang="ru-RU" sz="1200" dirty="0" err="1"/>
              <a:t>not</a:t>
            </a:r>
            <a:r>
              <a:rPr lang="ru-RU" sz="1200" dirty="0"/>
              <a:t> </a:t>
            </a:r>
            <a:r>
              <a:rPr lang="ru-RU" sz="1200" dirty="0" err="1"/>
              <a:t>as</a:t>
            </a:r>
            <a:r>
              <a:rPr lang="ru-RU" sz="1200" dirty="0"/>
              <a:t> </a:t>
            </a:r>
            <a:r>
              <a:rPr lang="ru-RU" sz="1200" dirty="0" err="1"/>
              <a:t>high</a:t>
            </a:r>
            <a:r>
              <a:rPr lang="ru-RU" sz="1200" dirty="0"/>
              <a:t> </a:t>
            </a:r>
            <a:r>
              <a:rPr lang="ru-RU" sz="1200" dirty="0" err="1"/>
              <a:t>as</a:t>
            </a:r>
            <a:r>
              <a:rPr lang="ru-RU" sz="1200" dirty="0"/>
              <a:t> a </a:t>
            </a:r>
            <a:r>
              <a:rPr lang="ru-RU" sz="1200" dirty="0" err="1"/>
              <a:t>dual-beam</a:t>
            </a:r>
            <a:r>
              <a:rPr lang="ru-RU" sz="1200" dirty="0"/>
              <a:t> </a:t>
            </a:r>
            <a:r>
              <a:rPr lang="ru-RU" sz="1200" dirty="0" err="1"/>
              <a:t>instrument</a:t>
            </a:r>
            <a:r>
              <a:rPr lang="ru-RU" sz="1200" dirty="0"/>
              <a:t> </a:t>
            </a:r>
            <a:r>
              <a:rPr lang="ru-RU" sz="1200" dirty="0" err="1"/>
              <a:t>since</a:t>
            </a:r>
            <a:r>
              <a:rPr lang="ru-RU" sz="1200" dirty="0"/>
              <a:t> </a:t>
            </a:r>
            <a:r>
              <a:rPr lang="ru-RU" sz="1200" dirty="0" err="1"/>
              <a:t>two</a:t>
            </a:r>
            <a:r>
              <a:rPr lang="ru-RU" sz="1200" dirty="0"/>
              <a:t> </a:t>
            </a:r>
            <a:r>
              <a:rPr lang="ru-RU" sz="1200" dirty="0" err="1"/>
              <a:t>detectors</a:t>
            </a:r>
            <a:r>
              <a:rPr lang="ru-RU" sz="1200" dirty="0"/>
              <a:t> </a:t>
            </a:r>
            <a:r>
              <a:rPr lang="ru-RU" sz="1200" dirty="0" err="1"/>
              <a:t>can</a:t>
            </a:r>
            <a:r>
              <a:rPr lang="ru-RU" sz="1200" dirty="0"/>
              <a:t> </a:t>
            </a:r>
            <a:r>
              <a:rPr lang="ru-RU" sz="1200" dirty="0" err="1"/>
              <a:t>drift</a:t>
            </a:r>
            <a:r>
              <a:rPr lang="ru-RU" sz="1200" dirty="0"/>
              <a:t> </a:t>
            </a:r>
            <a:r>
              <a:rPr lang="ru-RU" sz="1200" dirty="0" err="1"/>
              <a:t>independently</a:t>
            </a:r>
            <a:r>
              <a:rPr lang="ru-RU" sz="1200" dirty="0"/>
              <a:t>,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good</a:t>
            </a:r>
            <a:r>
              <a:rPr lang="ru-RU" sz="1200" dirty="0"/>
              <a:t> </a:t>
            </a:r>
            <a:r>
              <a:rPr lang="ru-RU" sz="1200" dirty="0" err="1"/>
              <a:t>noise</a:t>
            </a:r>
            <a:r>
              <a:rPr lang="ru-RU" sz="1200" dirty="0"/>
              <a:t>, </a:t>
            </a:r>
            <a:r>
              <a:rPr lang="ru-RU" sz="1200" dirty="0" err="1"/>
              <a:t>although</a:t>
            </a:r>
            <a:r>
              <a:rPr lang="ru-RU" sz="1200" dirty="0"/>
              <a:t> </a:t>
            </a:r>
            <a:r>
              <a:rPr lang="ru-RU" sz="1200" dirty="0" err="1"/>
              <a:t>not</a:t>
            </a:r>
            <a:r>
              <a:rPr lang="ru-RU" sz="1200" dirty="0"/>
              <a:t> </a:t>
            </a:r>
            <a:r>
              <a:rPr lang="ru-RU" sz="1200" dirty="0" err="1"/>
              <a:t>as</a:t>
            </a:r>
            <a:r>
              <a:rPr lang="ru-RU" sz="1200" dirty="0"/>
              <a:t> </a:t>
            </a:r>
            <a:r>
              <a:rPr lang="ru-RU" sz="1200" dirty="0" err="1"/>
              <a:t>good</a:t>
            </a:r>
            <a:r>
              <a:rPr lang="ru-RU" sz="1200" dirty="0"/>
              <a:t> </a:t>
            </a:r>
            <a:r>
              <a:rPr lang="ru-RU" sz="1200" dirty="0" err="1"/>
              <a:t>as</a:t>
            </a:r>
            <a:r>
              <a:rPr lang="ru-RU" sz="1200" dirty="0"/>
              <a:t> a </a:t>
            </a:r>
            <a:r>
              <a:rPr lang="ru-RU" sz="1200" dirty="0" err="1"/>
              <a:t>single-beam</a:t>
            </a:r>
            <a:r>
              <a:rPr lang="ru-RU" sz="1200" dirty="0"/>
              <a:t> </a:t>
            </a:r>
            <a:r>
              <a:rPr lang="ru-RU" sz="1200" dirty="0" err="1"/>
              <a:t>instrument</a:t>
            </a:r>
            <a:r>
              <a:rPr lang="ru-RU" sz="1200" dirty="0"/>
              <a:t> </a:t>
            </a:r>
            <a:r>
              <a:rPr lang="ru-RU" sz="1200" dirty="0" err="1"/>
              <a:t>since</a:t>
            </a:r>
            <a:r>
              <a:rPr lang="ru-RU" sz="1200" dirty="0"/>
              <a:t>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light</a:t>
            </a:r>
            <a:r>
              <a:rPr lang="ru-RU" sz="1200" dirty="0"/>
              <a:t> </a:t>
            </a:r>
            <a:r>
              <a:rPr lang="ru-RU" sz="1200" dirty="0" err="1"/>
              <a:t>is</a:t>
            </a:r>
            <a:r>
              <a:rPr lang="ru-RU" sz="1200" dirty="0"/>
              <a:t> </a:t>
            </a:r>
            <a:r>
              <a:rPr lang="ru-RU" sz="1200" dirty="0" err="1"/>
              <a:t>split</a:t>
            </a:r>
            <a:r>
              <a:rPr lang="ru-RU" sz="1200" dirty="0"/>
              <a:t> </a:t>
            </a:r>
            <a:r>
              <a:rPr lang="ru-RU" sz="1200" dirty="0" err="1"/>
              <a:t>so</a:t>
            </a:r>
            <a:r>
              <a:rPr lang="ru-RU" sz="1200" dirty="0"/>
              <a:t> </a:t>
            </a:r>
            <a:r>
              <a:rPr lang="ru-RU" sz="1200" dirty="0" err="1"/>
              <a:t>that</a:t>
            </a:r>
            <a:r>
              <a:rPr lang="ru-RU" sz="1200" dirty="0"/>
              <a:t> </a:t>
            </a:r>
            <a:r>
              <a:rPr lang="ru-RU" sz="1200" dirty="0" err="1"/>
              <a:t>less</a:t>
            </a:r>
            <a:r>
              <a:rPr lang="ru-RU" sz="1200" dirty="0"/>
              <a:t> </a:t>
            </a:r>
            <a:r>
              <a:rPr lang="ru-RU" sz="1200" dirty="0" err="1"/>
              <a:t>than</a:t>
            </a:r>
            <a:r>
              <a:rPr lang="ru-RU" sz="1200" dirty="0"/>
              <a:t> 100 % </a:t>
            </a:r>
            <a:r>
              <a:rPr lang="ru-RU" sz="1200" dirty="0" err="1"/>
              <a:t>passes</a:t>
            </a:r>
            <a:r>
              <a:rPr lang="ru-RU" sz="1200" dirty="0"/>
              <a:t> </a:t>
            </a:r>
            <a:r>
              <a:rPr lang="ru-RU" sz="1200" dirty="0" err="1"/>
              <a:t>through</a:t>
            </a:r>
            <a:r>
              <a:rPr lang="ru-RU" sz="1200" dirty="0"/>
              <a:t>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sample</a:t>
            </a:r>
            <a:r>
              <a:rPr lang="ru-RU" sz="1200" dirty="0"/>
              <a:t>.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4822825" y="552921"/>
            <a:ext cx="432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This configuration enables the blank and the sample to be measured at the same time. Although the split-beam design is mechanically simpler than the true dual-beam instrument and requires fewer optical elements, the use of two independent detectors introduces another potential source of drift.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514" y="6228020"/>
            <a:ext cx="658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Двухлучевой спектрофотометр с двумя детекторами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1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4" y="430113"/>
            <a:ext cx="75057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4514" y="6021288"/>
            <a:ext cx="658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Двухлучевой широкодиапазонный спектрофотометр с диодной матрицей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500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UV + VIS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76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036496" cy="253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9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800225" y="333375"/>
            <a:ext cx="5543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Приемники оптического излучения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46225"/>
            <a:ext cx="748982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6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484438" y="260350"/>
            <a:ext cx="410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Фотонные детекторы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23850" y="981075"/>
            <a:ext cx="5184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Внешний фотоэффект </a:t>
            </a:r>
          </a:p>
          <a:p>
            <a:r>
              <a:rPr lang="ru-RU"/>
              <a:t>(Столетов А.Г.(1890), Эйнштейн А.(1905)</a:t>
            </a:r>
            <a:r>
              <a:rPr lang="en-US"/>
              <a:t>)</a:t>
            </a:r>
            <a:endParaRPr lang="ru-RU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3170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5830888"/>
            <a:ext cx="24828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41141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576513"/>
            <a:ext cx="295275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3429000"/>
            <a:ext cx="2952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647700" y="18891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Фотоэлектронный умножитель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4752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52513"/>
            <a:ext cx="2749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4797425"/>
            <a:ext cx="39100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797425"/>
            <a:ext cx="33226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8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047750"/>
            <a:ext cx="6000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2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587500" y="260350"/>
            <a:ext cx="6135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ЭОП: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микроканальные</a:t>
            </a:r>
            <a:r>
              <a:rPr lang="en-US" sz="2800" b="1" dirty="0" smtClean="0"/>
              <a:t> </a:t>
            </a:r>
            <a:r>
              <a:rPr lang="ru-RU" sz="2800" b="1" dirty="0" smtClean="0"/>
              <a:t>пластины</a:t>
            </a:r>
            <a:endParaRPr lang="ru-RU" sz="28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43688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429000"/>
            <a:ext cx="4048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2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Ширина спектральной линии</a:t>
            </a:r>
          </a:p>
        </p:txBody>
      </p:sp>
      <p:pic>
        <p:nvPicPr>
          <p:cNvPr id="717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32856"/>
            <a:ext cx="6570283" cy="4248472"/>
          </a:xfrm>
          <a:noFill/>
        </p:spPr>
      </p:pic>
      <p:graphicFrame>
        <p:nvGraphicFramePr>
          <p:cNvPr id="7170" name="Object 9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5436096" y="1340768"/>
          <a:ext cx="3279775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6" name="Формула" r:id="rId4" imgW="799920" imgH="393480" progId="Equation.3">
                  <p:embed/>
                </p:oleObj>
              </mc:Choice>
              <mc:Fallback>
                <p:oleObj name="Формула" r:id="rId4" imgW="799920" imgH="393480" progId="Equation.3">
                  <p:embed/>
                  <p:pic>
                    <p:nvPicPr>
                      <p:cNvPr id="71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0768"/>
                        <a:ext cx="3279775" cy="161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2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5652120" y="3068960"/>
          <a:ext cx="30575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Формула" r:id="rId6" imgW="799920" imgH="253800" progId="Equation.3">
                  <p:embed/>
                </p:oleObj>
              </mc:Choice>
              <mc:Fallback>
                <p:oleObj name="Формула" r:id="rId6" imgW="799920" imgH="253800" progId="Equation.3">
                  <p:embed/>
                  <p:pic>
                    <p:nvPicPr>
                      <p:cNvPr id="71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068960"/>
                        <a:ext cx="30575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8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E8AAB-AB8A-4AC6-AA21-3CCE166B7791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Лазер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130550" y="1844675"/>
            <a:ext cx="34575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/>
              <a:t>     </a:t>
            </a:r>
            <a:r>
              <a:rPr lang="ru-RU" sz="4400" b="1"/>
              <a:t>L</a:t>
            </a:r>
            <a:r>
              <a:rPr lang="ru-RU" sz="3200"/>
              <a:t>ight </a:t>
            </a:r>
          </a:p>
          <a:p>
            <a:r>
              <a:rPr lang="ru-RU" sz="3200"/>
              <a:t>     </a:t>
            </a:r>
            <a:r>
              <a:rPr lang="ru-RU" sz="4400" b="1"/>
              <a:t>A</a:t>
            </a:r>
            <a:r>
              <a:rPr lang="ru-RU" sz="3200"/>
              <a:t>mplification </a:t>
            </a:r>
          </a:p>
          <a:p>
            <a:r>
              <a:rPr lang="ru-RU" sz="3200"/>
              <a:t>by </a:t>
            </a:r>
            <a:r>
              <a:rPr lang="ru-RU" sz="4400" b="1"/>
              <a:t>S</a:t>
            </a:r>
            <a:r>
              <a:rPr lang="ru-RU" sz="3200"/>
              <a:t>timulated </a:t>
            </a:r>
          </a:p>
          <a:p>
            <a:r>
              <a:rPr lang="ru-RU" sz="3200"/>
              <a:t>     </a:t>
            </a:r>
            <a:r>
              <a:rPr lang="ru-RU" sz="4400" b="1"/>
              <a:t>E</a:t>
            </a:r>
            <a:r>
              <a:rPr lang="ru-RU" sz="3200"/>
              <a:t>mission </a:t>
            </a:r>
          </a:p>
          <a:p>
            <a:r>
              <a:rPr lang="ru-RU" sz="3200"/>
              <a:t>of  </a:t>
            </a:r>
            <a:r>
              <a:rPr lang="ru-RU" sz="4400" b="1"/>
              <a:t>R</a:t>
            </a:r>
            <a:r>
              <a:rPr lang="ru-RU" sz="3200"/>
              <a:t>adiation </a:t>
            </a:r>
          </a:p>
        </p:txBody>
      </p:sp>
    </p:spTree>
    <p:extLst>
      <p:ext uri="{BB962C8B-B14F-4D97-AF65-F5344CB8AC3E}">
        <p14:creationId xmlns:p14="http://schemas.microsoft.com/office/powerpoint/2010/main" val="3906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1" y="5418801"/>
            <a:ext cx="8529550" cy="1237542"/>
            <a:chOff x="251520" y="4914746"/>
            <a:chExt cx="8247237" cy="10585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760" y="4914746"/>
              <a:ext cx="2739997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1520" y="5157192"/>
              <a:ext cx="5904656" cy="8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err="1" smtClean="0"/>
                <a:t>Столкновительная</a:t>
              </a:r>
              <a:r>
                <a:rPr lang="ru-RU" sz="2800" i="1" dirty="0" smtClean="0"/>
                <a:t> ширина </a:t>
              </a:r>
            </a:p>
            <a:p>
              <a:r>
                <a:rPr lang="ru-RU" sz="2800" i="1" dirty="0" smtClean="0"/>
                <a:t>линии</a:t>
              </a:r>
              <a:endParaRPr lang="ru-RU" i="1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" y="1072804"/>
            <a:ext cx="5007092" cy="417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48" y="2728163"/>
            <a:ext cx="5134452" cy="135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80" y="1864067"/>
            <a:ext cx="524979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80" y="379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Однородное уширение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55792" y="61113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1. Столкновения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4340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pPr eaLnBrk="1" hangingPunct="1"/>
            <a:r>
              <a:rPr lang="ru-RU" sz="4000" smtClean="0"/>
              <a:t>Естественное уширение</a:t>
            </a:r>
          </a:p>
        </p:txBody>
      </p:sp>
      <p:pic>
        <p:nvPicPr>
          <p:cNvPr id="922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981075"/>
            <a:ext cx="4248150" cy="3019425"/>
          </a:xfrm>
          <a:noFill/>
        </p:spPr>
      </p:pic>
      <p:graphicFrame>
        <p:nvGraphicFramePr>
          <p:cNvPr id="9218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2725" y="2997200"/>
          <a:ext cx="21605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4" name="Формула" r:id="rId4" imgW="888840" imgH="431640" progId="Equation.3">
                  <p:embed/>
                </p:oleObj>
              </mc:Choice>
              <mc:Fallback>
                <p:oleObj name="Формула" r:id="rId4" imgW="888840" imgH="43164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997200"/>
                        <a:ext cx="2160588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19925" y="2349500"/>
          <a:ext cx="10858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Формула" r:id="rId6" imgW="571320" imgH="431640" progId="Equation.3">
                  <p:embed/>
                </p:oleObj>
              </mc:Choice>
              <mc:Fallback>
                <p:oleObj name="Формула" r:id="rId6" imgW="571320" imgH="431640" progId="Equation.3">
                  <p:embed/>
                  <p:pic>
                    <p:nvPicPr>
                      <p:cNvPr id="921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349500"/>
                        <a:ext cx="10858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4284663" y="1052513"/>
            <a:ext cx="43195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Пусть </a:t>
            </a:r>
            <a:r>
              <a:rPr lang="ru-RU" sz="2000" i="1">
                <a:sym typeface="Symbol" pitchFamily="18" charset="2"/>
              </a:rPr>
              <a:t></a:t>
            </a:r>
            <a:r>
              <a:rPr lang="en-US" sz="2000" i="1" baseline="-25000">
                <a:sym typeface="Symbol" pitchFamily="18" charset="2"/>
              </a:rPr>
              <a:t>i</a:t>
            </a:r>
            <a:r>
              <a:rPr lang="ru-RU" sz="2000">
                <a:sym typeface="Symbol" pitchFamily="18" charset="2"/>
              </a:rPr>
              <a:t> – среднее время жизни возбужденного уровня </a:t>
            </a:r>
            <a:r>
              <a:rPr lang="en-US" sz="2000" i="1">
                <a:sym typeface="Symbol" pitchFamily="18" charset="2"/>
              </a:rPr>
              <a:t>I</a:t>
            </a:r>
          </a:p>
          <a:p>
            <a:endParaRPr lang="en-US" sz="2000" i="1">
              <a:sym typeface="Symbol" pitchFamily="18" charset="2"/>
            </a:endParaRPr>
          </a:p>
          <a:p>
            <a:r>
              <a:rPr lang="ru-RU" sz="2000" i="1">
                <a:sym typeface="Symbol" pitchFamily="18" charset="2"/>
              </a:rPr>
              <a:t>Энергию уровня </a:t>
            </a:r>
            <a:r>
              <a:rPr lang="en-US" sz="2000" i="1">
                <a:sym typeface="Symbol" pitchFamily="18" charset="2"/>
              </a:rPr>
              <a:t>i E</a:t>
            </a:r>
            <a:r>
              <a:rPr lang="en-US" sz="2000" i="1" baseline="-25000">
                <a:sym typeface="Symbol" pitchFamily="18" charset="2"/>
              </a:rPr>
              <a:t>i</a:t>
            </a:r>
            <a:r>
              <a:rPr lang="en-US" sz="2000" i="1">
                <a:sym typeface="Symbol" pitchFamily="18" charset="2"/>
              </a:rPr>
              <a:t> </a:t>
            </a:r>
            <a:r>
              <a:rPr lang="ru-RU" sz="2000" i="1">
                <a:sym typeface="Symbol" pitchFamily="18" charset="2"/>
              </a:rPr>
              <a:t>можно определить с неопределенностью</a:t>
            </a:r>
            <a:endParaRPr lang="en-US" sz="2000" i="1" baseline="-25000">
              <a:sym typeface="Symbol" pitchFamily="18" charset="2"/>
            </a:endParaRPr>
          </a:p>
        </p:txBody>
      </p: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684213" y="4097338"/>
            <a:ext cx="7559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Если уровень Е</a:t>
            </a:r>
            <a:r>
              <a:rPr lang="en-US"/>
              <a:t>k </a:t>
            </a:r>
            <a:r>
              <a:rPr lang="ru-RU"/>
              <a:t>не является основным состоянием, т.е. является возбужденным состоянием с временем жизни </a:t>
            </a:r>
            <a:r>
              <a:rPr lang="ru-RU" i="1">
                <a:sym typeface="Symbol" pitchFamily="18" charset="2"/>
              </a:rPr>
              <a:t></a:t>
            </a:r>
            <a:r>
              <a:rPr lang="en-US" i="1" baseline="-25000">
                <a:sym typeface="Symbol" pitchFamily="18" charset="2"/>
              </a:rPr>
              <a:t>k</a:t>
            </a:r>
            <a:r>
              <a:rPr lang="ru-RU" i="1">
                <a:sym typeface="Symbol" pitchFamily="18" charset="2"/>
              </a:rPr>
              <a:t>, </a:t>
            </a:r>
            <a:r>
              <a:rPr lang="ru-RU">
                <a:sym typeface="Symbol" pitchFamily="18" charset="2"/>
              </a:rPr>
              <a:t>то вклад в ширину дают неопределенности обоих уровней: 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916238" y="5057775"/>
          <a:ext cx="3671887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Формула" r:id="rId8" imgW="1002960" imgH="660240" progId="Equation.3">
                  <p:embed/>
                </p:oleObj>
              </mc:Choice>
              <mc:Fallback>
                <p:oleObj name="Формула" r:id="rId8" imgW="1002960" imgH="66024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57775"/>
                        <a:ext cx="3671887" cy="159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5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1277183" y="1723872"/>
            <a:ext cx="1800201" cy="5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81" y="2492896"/>
            <a:ext cx="75176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72" y="3738696"/>
            <a:ext cx="268829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404054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Естественная ширина линии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730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" y="1218264"/>
            <a:ext cx="4550590" cy="41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" b="7692"/>
          <a:stretch/>
        </p:blipFill>
        <p:spPr bwMode="auto">
          <a:xfrm>
            <a:off x="2699792" y="5399009"/>
            <a:ext cx="6444208" cy="92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8" y="6160221"/>
            <a:ext cx="4024464" cy="6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487"/>
            <a:ext cx="5724128" cy="8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23360" y="0"/>
            <a:ext cx="8229600" cy="1143000"/>
          </a:xfrm>
        </p:spPr>
        <p:txBody>
          <a:bodyPr/>
          <a:lstStyle/>
          <a:p>
            <a:pPr algn="l"/>
            <a:r>
              <a:rPr lang="ru-RU" sz="3200" dirty="0" smtClean="0"/>
              <a:t>Неоднородное уширение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96" y="825423"/>
            <a:ext cx="425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Доплеровское уширение</a:t>
            </a:r>
            <a:endParaRPr lang="ru-RU" sz="2400" i="1" dirty="0"/>
          </a:p>
        </p:txBody>
      </p:sp>
      <p:pic>
        <p:nvPicPr>
          <p:cNvPr id="10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30102" y="1988840"/>
            <a:ext cx="4038600" cy="1100137"/>
          </a:xfrm>
          <a:prstGeom prst="rect">
            <a:avLst/>
          </a:prstGeom>
          <a:noFill/>
        </p:spPr>
      </p:pic>
      <p:pic>
        <p:nvPicPr>
          <p:cNvPr id="11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04048" y="825423"/>
            <a:ext cx="2314575" cy="112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1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0487"/>
            <a:ext cx="8229600" cy="783184"/>
          </a:xfrm>
        </p:spPr>
        <p:txBody>
          <a:bodyPr/>
          <a:lstStyle/>
          <a:p>
            <a:pPr eaLnBrk="1" hangingPunct="1"/>
            <a:r>
              <a:rPr lang="ru-RU" dirty="0" smtClean="0"/>
              <a:t>Техника спектроскопии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962876"/>
            <a:ext cx="5256609" cy="34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6093296"/>
            <a:ext cx="1296987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Источник света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85" y="6228020"/>
            <a:ext cx="22320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/>
              <a:t>Монохроматор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635" y="6093296"/>
            <a:ext cx="15113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Кювета с образцом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3322" y="6237759"/>
            <a:ext cx="151130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Детектор</a:t>
            </a: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 flipV="1">
            <a:off x="1908547" y="6412686"/>
            <a:ext cx="503238" cy="366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3"/>
            <a:endCxn id="9" idx="1"/>
          </p:cNvCxnSpPr>
          <p:nvPr/>
        </p:nvCxnSpPr>
        <p:spPr>
          <a:xfrm>
            <a:off x="4643810" y="6412686"/>
            <a:ext cx="504825" cy="366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3"/>
            <a:endCxn id="10" idx="1"/>
          </p:cNvCxnSpPr>
          <p:nvPr/>
        </p:nvCxnSpPr>
        <p:spPr>
          <a:xfrm>
            <a:off x="6659935" y="6417146"/>
            <a:ext cx="433387" cy="4763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9632" y="5373216"/>
            <a:ext cx="658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Устройство спектрофотометра в общем виде</a:t>
            </a:r>
            <a:endParaRPr lang="ru-RU" b="1" dirty="0"/>
          </a:p>
        </p:txBody>
      </p:sp>
      <p:pic>
        <p:nvPicPr>
          <p:cNvPr id="15362" name="Picture 2" descr="http://dic.academic.ru/pictures/wiki/files/51/350px-kirchhoff-bunsen.spectr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32"/>
            <a:ext cx="4788024" cy="28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492877"/>
            <a:ext cx="4104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Кирхгоффа-Бунзена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Annalen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der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Poggendorff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Vol. 110 (1860)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0744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4514" y="6021288"/>
            <a:ext cx="658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Спектрофотометр с диодной матрицей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Одновременная регистрация разных длин волн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72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90500"/>
            <a:ext cx="7720012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4514" y="6021288"/>
            <a:ext cx="658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Широкодиапазонный спектрофотометр с диодной матрицей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UV + VIS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88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279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Symbol</vt:lpstr>
      <vt:lpstr>Times New Roman</vt:lpstr>
      <vt:lpstr>Оформление по умолчанию</vt:lpstr>
      <vt:lpstr>Формула</vt:lpstr>
      <vt:lpstr>Visio.Drawing.11</vt:lpstr>
      <vt:lpstr> Лекция 6  Техника спектроскопии. Лазерная спектроскопия. Высокочувствительные методы лазерной спектроскопии.   г. Долгопрудный, 6 октября 2018г.</vt:lpstr>
      <vt:lpstr>Ширина спектральной линии</vt:lpstr>
      <vt:lpstr>Презентация PowerPoint</vt:lpstr>
      <vt:lpstr>Естественное уширение</vt:lpstr>
      <vt:lpstr>Презентация PowerPoint</vt:lpstr>
      <vt:lpstr>Неоднородное уширение</vt:lpstr>
      <vt:lpstr>Техника спектроскопии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Лазер</vt:lpstr>
    </vt:vector>
  </TitlesOfParts>
  <Company>INEP CP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Dreamer</cp:lastModifiedBy>
  <cp:revision>134</cp:revision>
  <dcterms:created xsi:type="dcterms:W3CDTF">2009-08-29T14:46:54Z</dcterms:created>
  <dcterms:modified xsi:type="dcterms:W3CDTF">2018-10-20T16:09:30Z</dcterms:modified>
</cp:coreProperties>
</file>